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3.jpeg" ContentType="image/jpeg"/>
  <Override PartName="/ppt/media/image6.jpeg" ContentType="image/jpeg"/>
  <Override PartName="/ppt/media/image4.png" ContentType="image/png"/>
  <Override PartName="/ppt/media/image1.png" ContentType="image/png"/>
  <Override PartName="/ppt/media/image5.gif" ContentType="image/gif"/>
  <Override PartName="/ppt/media/image2.gif" ContentType="image/gif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_rels/slide3.xml.rels" ContentType="application/vnd.openxmlformats-package.relationships+xml"/>
  <Override PartName="/ppt/slides/_rels/slide13.xml.rels" ContentType="application/vnd.openxmlformats-package.relationships+xml"/>
  <Override PartName="/ppt/slides/_rels/slide2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gif"/><Relationship Id="rId4" Type="http://schemas.openxmlformats.org/officeDocument/2006/relationships/image" Target="../media/image3.jpe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image" Target="../media/image5.gif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0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214200"/>
            <a:ext cx="9143640" cy="1142640"/>
          </a:xfrm>
          <a:prstGeom prst="rect">
            <a:avLst/>
          </a:prstGeom>
        </p:spPr>
      </p:pic>
      <p:pic>
        <p:nvPicPr>
          <p:cNvPr descr="" id="1" name="Obraz 3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4245480"/>
            <a:ext cx="9143640" cy="2612160"/>
          </a:xfrm>
          <a:prstGeom prst="rect">
            <a:avLst/>
          </a:prstGeom>
        </p:spPr>
      </p:pic>
      <p:pic>
        <p:nvPicPr>
          <p:cNvPr descr="" id="2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pl-PL"/>
              <a:t>Kliknij, aby edytować format tekstu tytułu</a:t>
            </a:r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l-PL"/>
              <a:t>Kliknij, aby edytować format tekstu konspektu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/>
              <a:t>Drugi poziom konspektu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l-PL"/>
              <a:t>Trzeci poziom konspektu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l-PL"/>
              <a:t>Czwarty poziom konspektu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l-PL"/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/>
              <a:t>Szósty poziom konspektu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l-PL"/>
              <a:t>Siódmy poziom konspektu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37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214200"/>
            <a:ext cx="9143640" cy="1142640"/>
          </a:xfrm>
          <a:prstGeom prst="rect">
            <a:avLst/>
          </a:prstGeom>
        </p:spPr>
      </p:pic>
      <p:pic>
        <p:nvPicPr>
          <p:cNvPr descr="" id="38" name="Obraz 3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4245480"/>
            <a:ext cx="9143640" cy="2612160"/>
          </a:xfrm>
          <a:prstGeom prst="rect">
            <a:avLst/>
          </a:prstGeom>
        </p:spPr>
      </p:pic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pl-PL" sz="3200">
                <a:solidFill>
                  <a:srgbClr val="000000"/>
                </a:solidFill>
                <a:latin typeface="MetaPro-Normal"/>
              </a:rPr>
              <a:t>Kliknij, aby edytować format tekstu konspektu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 sz="3200">
                <a:solidFill>
                  <a:srgbClr val="000000"/>
                </a:solidFill>
                <a:latin typeface="MetaPro-Normal"/>
              </a:rPr>
              <a:t>Drugi poziom konspektu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l-PL" sz="3200">
                <a:solidFill>
                  <a:srgbClr val="000000"/>
                </a:solidFill>
                <a:latin typeface="MetaPro-Normal"/>
              </a:rPr>
              <a:t>Trzeci poziom konspektu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l-PL" sz="3200">
                <a:solidFill>
                  <a:srgbClr val="000000"/>
                </a:solidFill>
                <a:latin typeface="MetaPro-Normal"/>
              </a:rPr>
              <a:t>Czwarty poziom konspektu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l-PL" sz="3200">
                <a:solidFill>
                  <a:srgbClr val="000000"/>
                </a:solidFill>
                <a:latin typeface="MetaPro-Normal"/>
              </a:rPr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 sz="3200">
                <a:solidFill>
                  <a:srgbClr val="000000"/>
                </a:solidFill>
                <a:latin typeface="MetaPro-Normal"/>
              </a:rPr>
              <a:t>Szósty poziom konspektu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 sz="3200">
                <a:solidFill>
                  <a:srgbClr val="000000"/>
                </a:solidFill>
                <a:latin typeface="MetaPro-Normal"/>
              </a:rPr>
              <a:t>Siódmy poziom konspektuKliknij, aby edytować style wzorca tekstu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l-PL" sz="2800">
                <a:solidFill>
                  <a:srgbClr val="000000"/>
                </a:solidFill>
                <a:latin typeface="MetaPro-Normal"/>
              </a:rPr>
              <a:t>Drugi poziom</a:t>
            </a:r>
            <a:endParaRPr/>
          </a:p>
          <a:p>
            <a:pPr lvl="1">
              <a:buFont typeface="Arial"/>
              <a:buChar char="–"/>
            </a:pPr>
            <a:r>
              <a:rPr lang="pl-PL" sz="2400">
                <a:solidFill>
                  <a:srgbClr val="000000"/>
                </a:solidFill>
                <a:latin typeface="MetaPro-Normal"/>
              </a:rPr>
              <a:t>Trzeci poziom</a:t>
            </a:r>
            <a:endParaRPr/>
          </a:p>
          <a:p>
            <a:pPr lvl="2">
              <a:buFont typeface="Arial"/>
              <a:buChar char="•"/>
            </a:pPr>
            <a:r>
              <a:rPr lang="pl-PL" sz="2000">
                <a:solidFill>
                  <a:srgbClr val="000000"/>
                </a:solidFill>
                <a:latin typeface="MetaPro-Normal"/>
              </a:rPr>
              <a:t>Czwarty poziom</a:t>
            </a:r>
            <a:endParaRPr/>
          </a:p>
          <a:p>
            <a:pPr lvl="3">
              <a:buFont typeface="Arial"/>
              <a:buChar char="–"/>
            </a:pPr>
            <a:r>
              <a:rPr lang="pl-PL" sz="2000">
                <a:solidFill>
                  <a:srgbClr val="000000"/>
                </a:solidFill>
                <a:latin typeface="MetaPro-Normal"/>
              </a:rPr>
              <a:t>Piąty poziom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l-PL">
                <a:solidFill>
                  <a:srgbClr val="000000"/>
                </a:solidFill>
                <a:latin typeface="MetaPro-Normal"/>
              </a:rPr>
              <a:t>16-3-15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51B12161-9181-4171-9171-E15131415171}" type="slidenum">
              <a:rPr lang="pl-PL">
                <a:solidFill>
                  <a:srgbClr val="000000"/>
                </a:solidFill>
                <a:latin typeface="Calibri"/>
              </a:rPr>
              <a:t>&lt;numer&gt;</a:t>
            </a:fld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title"/>
          </p:nvPr>
        </p:nvSpPr>
        <p:spPr>
          <a:xfrm>
            <a:off x="3357720" y="428760"/>
            <a:ext cx="5357520" cy="7855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pl-PL" sz="2800">
                <a:solidFill>
                  <a:srgbClr val="000000"/>
                </a:solidFill>
                <a:latin typeface="MetaPro-Normal"/>
              </a:rPr>
              <a:t>Kliknij, aby edytować format tekstu tytułuKliknij, aby edytować styl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hyperlink" Target="http://www.gzm.org.pl/" TargetMode="External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0" y="3141000"/>
            <a:ext cx="9143640" cy="17521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pl-PL" sz="3600">
                <a:solidFill>
                  <a:srgbClr val="ffffff"/>
                </a:solidFill>
                <a:latin typeface="Arial"/>
              </a:rPr>
              <a:t>Tworzenie związku metropolitalnego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pl-PL" sz="2000">
                <a:solidFill>
                  <a:srgbClr val="000000"/>
                </a:solidFill>
                <a:latin typeface="Arial"/>
              </a:rPr>
              <a:t>Ustawa o związkach metropolitalnych </a:t>
            </a:r>
            <a:r>
              <a:rPr b="1" lang="pl-PL" sz="2000">
                <a:solidFill>
                  <a:srgbClr val="000000"/>
                </a:solidFill>
                <a:latin typeface="Arial"/>
              </a:rPr>
              <a:t>wymaga</a:t>
            </a:r>
            <a:r>
              <a:rPr lang="pl-PL" sz="2000">
                <a:solidFill>
                  <a:srgbClr val="000000"/>
                </a:solidFill>
                <a:latin typeface="Arial"/>
              </a:rPr>
              <a:t> przeprowadzenia </a:t>
            </a:r>
            <a:r>
              <a:rPr b="1" lang="pl-PL" sz="2000">
                <a:solidFill>
                  <a:srgbClr val="000000"/>
                </a:solidFill>
                <a:latin typeface="Arial"/>
              </a:rPr>
              <a:t>konsultacji</a:t>
            </a:r>
            <a:r>
              <a:rPr lang="pl-PL" sz="2000">
                <a:solidFill>
                  <a:srgbClr val="000000"/>
                </a:solidFill>
                <a:latin typeface="Arial"/>
              </a:rPr>
              <a:t>  społecznych przed wydaniem rozporządzenia.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pl-PL" sz="2000">
                <a:solidFill>
                  <a:srgbClr val="000000"/>
                </a:solidFill>
                <a:latin typeface="Arial"/>
              </a:rPr>
              <a:t>Konsultacje powinny być przeprowadzone </a:t>
            </a:r>
            <a:r>
              <a:rPr b="1" lang="pl-PL" sz="2000">
                <a:solidFill>
                  <a:srgbClr val="000000"/>
                </a:solidFill>
                <a:latin typeface="Arial"/>
              </a:rPr>
              <a:t>we wszystkich gminach</a:t>
            </a:r>
            <a:r>
              <a:rPr lang="pl-PL" sz="2000">
                <a:solidFill>
                  <a:srgbClr val="000000"/>
                </a:solidFill>
                <a:latin typeface="Arial"/>
              </a:rPr>
              <a:t> zainteresowanych uczestnictwem w planowanym związku, w terminie </a:t>
            </a:r>
            <a:r>
              <a:rPr b="1" lang="pl-PL" sz="2000">
                <a:solidFill>
                  <a:srgbClr val="000000"/>
                </a:solidFill>
                <a:latin typeface="Arial"/>
              </a:rPr>
              <a:t>do 15 kwietnia br.</a:t>
            </a:r>
            <a:endParaRPr/>
          </a:p>
          <a:p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3357720" y="428760"/>
            <a:ext cx="5357520" cy="7855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pl-PL" sz="2800">
                <a:solidFill>
                  <a:srgbClr val="000000"/>
                </a:solidFill>
                <a:latin typeface="Arial"/>
              </a:rPr>
              <a:t>Konsultacje</a:t>
            </a:r>
            <a:endParaRPr/>
          </a:p>
        </p:txBody>
      </p:sp>
      <p:sp>
        <p:nvSpPr>
          <p:cNvPr id="96" name="CustomShape 3"/>
          <p:cNvSpPr/>
          <p:nvPr/>
        </p:nvSpPr>
        <p:spPr>
          <a:xfrm>
            <a:off x="827640" y="5229360"/>
            <a:ext cx="6588000" cy="8218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pl-PL" sz="2400">
                <a:solidFill>
                  <a:srgbClr val="000000"/>
                </a:solidFill>
                <a:latin typeface="Arial"/>
              </a:rPr>
              <a:t>„</a:t>
            </a:r>
            <a:r>
              <a:rPr b="1" lang="pl-PL" sz="2400">
                <a:solidFill>
                  <a:srgbClr val="000000"/>
                </a:solidFill>
                <a:latin typeface="Arial"/>
              </a:rPr>
              <a:t>Czy jesteś za wstąpieniem Twojego miasta do Związku Metropolitalnego ?”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pl-PL" sz="2000">
                <a:solidFill>
                  <a:srgbClr val="000000"/>
                </a:solidFill>
                <a:latin typeface="Arial"/>
              </a:rPr>
              <a:t>	</a:t>
            </a:r>
            <a:r>
              <a:rPr b="1" lang="pl-PL" sz="2000">
                <a:solidFill>
                  <a:srgbClr val="000000"/>
                </a:solidFill>
                <a:latin typeface="Arial"/>
              </a:rPr>
              <a:t>Wniosek do Rady ministrów złoży miasto Katowice.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pl-PL" sz="2000">
                <a:solidFill>
                  <a:srgbClr val="000000"/>
                </a:solidFill>
                <a:latin typeface="Arial"/>
              </a:rPr>
              <a:t>	</a:t>
            </a:r>
            <a:r>
              <a:rPr b="1" lang="pl-PL" sz="2000">
                <a:solidFill>
                  <a:srgbClr val="000000"/>
                </a:solidFill>
                <a:latin typeface="Arial"/>
              </a:rPr>
              <a:t>Do wniosku zostaną dołączone:</a:t>
            </a:r>
            <a:endParaRPr/>
          </a:p>
          <a:p>
            <a:pPr algn="just" lvl="1">
              <a:lnSpc>
                <a:spcPct val="100000"/>
              </a:lnSpc>
              <a:buFont typeface="Arial"/>
              <a:buChar char="•"/>
            </a:pPr>
            <a:r>
              <a:rPr lang="pl-PL" sz="2000">
                <a:solidFill>
                  <a:srgbClr val="000000"/>
                </a:solidFill>
                <a:latin typeface="Arial"/>
              </a:rPr>
              <a:t>uchwały intencyjne 23 gmin (+ Katowice);</a:t>
            </a:r>
            <a:endParaRPr/>
          </a:p>
          <a:p>
            <a:pPr algn="just" lvl="1">
              <a:lnSpc>
                <a:spcPct val="100000"/>
              </a:lnSpc>
              <a:buFont typeface="Arial"/>
              <a:buChar char="•"/>
            </a:pPr>
            <a:r>
              <a:rPr lang="pl-PL" sz="2000">
                <a:solidFill>
                  <a:srgbClr val="000000"/>
                </a:solidFill>
                <a:latin typeface="Arial"/>
              </a:rPr>
              <a:t>mapa z wytyczonym obszarem metropolitalnym;</a:t>
            </a:r>
            <a:endParaRPr/>
          </a:p>
          <a:p>
            <a:pPr algn="just" lvl="1">
              <a:lnSpc>
                <a:spcPct val="100000"/>
              </a:lnSpc>
              <a:buFont typeface="Arial"/>
              <a:buChar char="•"/>
            </a:pPr>
            <a:r>
              <a:rPr lang="pl-PL" sz="2000">
                <a:solidFill>
                  <a:srgbClr val="000000"/>
                </a:solidFill>
                <a:latin typeface="Arial"/>
              </a:rPr>
              <a:t>uzasadnienie jednorodności układu osadniczego</a:t>
            </a:r>
            <a:r>
              <a:rPr lang="pl-PL" sz="2000">
                <a:solidFill>
                  <a:srgbClr val="000000"/>
                </a:solidFill>
                <a:latin typeface="Arial"/>
              </a:rPr>
              <a:t>
</a:t>
            </a:r>
            <a:r>
              <a:rPr lang="pl-PL" sz="2000">
                <a:solidFill>
                  <a:srgbClr val="000000"/>
                </a:solidFill>
                <a:latin typeface="Arial"/>
              </a:rPr>
              <a:t>i przestrzennego,  a także występowania powiązań funkcjonalnych oraz więzi społecznych, gospodarczych, komunikacyjnych i kulturowych;</a:t>
            </a:r>
            <a:endParaRPr/>
          </a:p>
          <a:p>
            <a:pPr algn="just" lvl="1">
              <a:lnSpc>
                <a:spcPct val="100000"/>
              </a:lnSpc>
              <a:buFont typeface="Arial"/>
              <a:buChar char="•"/>
            </a:pPr>
            <a:r>
              <a:rPr lang="pl-PL" sz="2000">
                <a:solidFill>
                  <a:srgbClr val="000000"/>
                </a:solidFill>
                <a:latin typeface="Arial"/>
              </a:rPr>
              <a:t>podstawowe dane statystyczne dotyczące: liczby ludności, obszaru, gęstości zaludnienia, wpływów z PIT.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98" name="TextShape 2"/>
          <p:cNvSpPr txBox="1"/>
          <p:nvPr/>
        </p:nvSpPr>
        <p:spPr>
          <a:xfrm>
            <a:off x="3357720" y="428760"/>
            <a:ext cx="5357520" cy="7855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pl-PL" sz="2800">
                <a:solidFill>
                  <a:srgbClr val="000000"/>
                </a:solidFill>
                <a:latin typeface="Arial"/>
              </a:rPr>
              <a:t>Wniosek do RM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pl-PL" sz="3200">
                <a:solidFill>
                  <a:srgbClr val="000000"/>
                </a:solidFill>
                <a:latin typeface="Arial"/>
              </a:rPr>
              <a:t>Więcej </a:t>
            </a:r>
            <a:r>
              <a:rPr lang="pl-PL" sz="3200">
                <a:solidFill>
                  <a:srgbClr val="000000"/>
                </a:solidFill>
                <a:latin typeface="Arial"/>
              </a:rPr>
              <a:t>informacji na stronie </a:t>
            </a:r>
            <a:r>
              <a:rPr lang="pl-PL" sz="3200" u="sng">
                <a:solidFill>
                  <a:srgbClr val="0000ff"/>
                </a:solidFill>
                <a:latin typeface="Arial"/>
                <a:hlinkClick r:id="rId1"/>
              </a:rPr>
              <a:t>www.gzm.org.pl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00" name="TextShape 2"/>
          <p:cNvSpPr txBox="1"/>
          <p:nvPr/>
        </p:nvSpPr>
        <p:spPr>
          <a:xfrm>
            <a:off x="3357720" y="428760"/>
            <a:ext cx="5357520" cy="7855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pl-PL" sz="2800">
                <a:solidFill>
                  <a:srgbClr val="000000"/>
                </a:solidFill>
                <a:latin typeface="Arial"/>
              </a:rPr>
              <a:t>METROPOLIA? TAK!</a:t>
            </a:r>
            <a:r>
              <a:rPr b="1" lang="pl-PL" sz="2800">
                <a:solidFill>
                  <a:srgbClr val="000000"/>
                </a:solidFill>
                <a:latin typeface="Arial"/>
              </a:rPr>
              <a:t>
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pl-PL">
                <a:solidFill>
                  <a:srgbClr val="ffffff"/>
                </a:solidFill>
                <a:latin typeface="MetaPro-Normal"/>
              </a:rPr>
              <a:t>Dziękuję za uwagę.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457200" y="1845000"/>
            <a:ext cx="8229240" cy="42811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pl-PL" sz="2800">
                <a:solidFill>
                  <a:srgbClr val="000000"/>
                </a:solidFill>
                <a:latin typeface="Arial"/>
              </a:rPr>
              <a:t>Górnośląski Związek Metropolitalny </a:t>
            </a:r>
            <a:r>
              <a:rPr lang="pl-PL" sz="2800">
                <a:solidFill>
                  <a:srgbClr val="000000"/>
                </a:solidFill>
                <a:latin typeface="Arial"/>
              </a:rPr>
              <a:t>od lat zabiegał o stworzenie prawnych podstaw </a:t>
            </a:r>
            <a:r>
              <a:rPr b="1" lang="pl-PL" sz="2800">
                <a:solidFill>
                  <a:srgbClr val="000000"/>
                </a:solidFill>
                <a:latin typeface="Arial"/>
              </a:rPr>
              <a:t>metropolii.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pl-PL" sz="2800">
                <a:solidFill>
                  <a:srgbClr val="000000"/>
                </a:solidFill>
                <a:latin typeface="Arial"/>
              </a:rPr>
              <a:t>Ustawa o związkach metropolitalnych</a:t>
            </a:r>
            <a:r>
              <a:rPr lang="pl-PL" sz="2800">
                <a:solidFill>
                  <a:srgbClr val="000000"/>
                </a:solidFill>
                <a:latin typeface="Arial"/>
              </a:rPr>
              <a:t> weszła w życie 1 stycznia 2016 r.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 sz="2800">
                <a:solidFill>
                  <a:srgbClr val="000000"/>
                </a:solidFill>
                <a:latin typeface="Arial"/>
              </a:rPr>
              <a:t>To nowy etap, pozwalający na współpracę miast </a:t>
            </a:r>
            <a:r>
              <a:rPr b="1" lang="pl-PL" sz="2800">
                <a:solidFill>
                  <a:srgbClr val="000000"/>
                </a:solidFill>
                <a:latin typeface="Arial"/>
              </a:rPr>
              <a:t>z finansowym wsparciem z budżetu państwa</a:t>
            </a:r>
            <a:r>
              <a:rPr lang="pl-PL" sz="2800">
                <a:solidFill>
                  <a:srgbClr val="000000"/>
                </a:solidFill>
                <a:latin typeface="Arial"/>
              </a:rPr>
              <a:t>.</a:t>
            </a:r>
            <a:endParaRPr/>
          </a:p>
        </p:txBody>
      </p:sp>
      <p:sp>
        <p:nvSpPr>
          <p:cNvPr id="78" name="TextShape 2"/>
          <p:cNvSpPr txBox="1"/>
          <p:nvPr/>
        </p:nvSpPr>
        <p:spPr>
          <a:xfrm>
            <a:off x="3357720" y="428760"/>
            <a:ext cx="5357520" cy="7855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pl-PL" sz="2800">
                <a:solidFill>
                  <a:srgbClr val="000000"/>
                </a:solidFill>
                <a:latin typeface="Arial"/>
              </a:rPr>
              <a:t>Nowa ustawa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 sz="2400">
                <a:solidFill>
                  <a:srgbClr val="000000"/>
                </a:solidFill>
                <a:latin typeface="Arial"/>
              </a:rPr>
              <a:t>Duży może więcej - związek metropolitalny pozwala na </a:t>
            </a:r>
            <a:r>
              <a:rPr b="1" lang="pl-PL" sz="2400">
                <a:solidFill>
                  <a:srgbClr val="000000"/>
                </a:solidFill>
                <a:latin typeface="Arial"/>
              </a:rPr>
              <a:t>realizowanie zadań,</a:t>
            </a:r>
            <a:r>
              <a:rPr lang="pl-PL" sz="2400">
                <a:solidFill>
                  <a:srgbClr val="000000"/>
                </a:solidFill>
                <a:latin typeface="Arial"/>
              </a:rPr>
              <a:t> </a:t>
            </a:r>
            <a:r>
              <a:rPr b="1" lang="pl-PL" sz="2400">
                <a:solidFill>
                  <a:srgbClr val="000000"/>
                </a:solidFill>
                <a:latin typeface="Arial"/>
              </a:rPr>
              <a:t>nieosiągalnych finansowo</a:t>
            </a:r>
            <a:r>
              <a:rPr b="1" lang="pl-PL" sz="2400">
                <a:solidFill>
                  <a:srgbClr val="000000"/>
                </a:solidFill>
                <a:latin typeface="Arial"/>
              </a:rPr>
              <a:t>
</a:t>
            </a:r>
            <a:r>
              <a:rPr b="1" lang="pl-PL" sz="2400">
                <a:solidFill>
                  <a:srgbClr val="000000"/>
                </a:solidFill>
                <a:latin typeface="Arial"/>
              </a:rPr>
              <a:t>i organizacyjnie, dla pojedynczych miast.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pl-PL" sz="2400">
                <a:solidFill>
                  <a:srgbClr val="000000"/>
                </a:solidFill>
                <a:latin typeface="Arial"/>
              </a:rPr>
              <a:t>Wspólne działanie</a:t>
            </a:r>
            <a:r>
              <a:rPr lang="pl-PL" sz="2400">
                <a:solidFill>
                  <a:srgbClr val="000000"/>
                </a:solidFill>
                <a:latin typeface="Arial"/>
              </a:rPr>
              <a:t> i centralizacja procesów </a:t>
            </a:r>
            <a:r>
              <a:rPr b="1" lang="pl-PL" sz="2400">
                <a:solidFill>
                  <a:srgbClr val="000000"/>
                </a:solidFill>
                <a:latin typeface="Arial"/>
              </a:rPr>
              <a:t>to oszczędności</a:t>
            </a:r>
            <a:r>
              <a:rPr lang="pl-PL" sz="2400">
                <a:solidFill>
                  <a:srgbClr val="000000"/>
                </a:solidFill>
                <a:latin typeface="Arial"/>
              </a:rPr>
              <a:t>. Przykład - wspólny zakup energii  prowadzony od 5 lat przez Górnośląski Związek Metropolitalny. Oszczędności z tego tytułu, tylko w 2015 roku, wyniosły 11 mln złotych.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pl-PL" sz="2400">
                <a:solidFill>
                  <a:srgbClr val="000000"/>
                </a:solidFill>
                <a:latin typeface="Arial"/>
              </a:rPr>
              <a:t>Każda gmina</a:t>
            </a:r>
            <a:r>
              <a:rPr lang="pl-PL" sz="2400">
                <a:solidFill>
                  <a:srgbClr val="000000"/>
                </a:solidFill>
                <a:latin typeface="Arial"/>
              </a:rPr>
              <a:t> </a:t>
            </a:r>
            <a:r>
              <a:rPr b="1" lang="pl-PL" sz="2400">
                <a:solidFill>
                  <a:srgbClr val="000000"/>
                </a:solidFill>
                <a:latin typeface="Arial"/>
              </a:rPr>
              <a:t>wnosi do związku to, co najlepsze</a:t>
            </a:r>
            <a:r>
              <a:rPr lang="pl-PL" sz="2400">
                <a:solidFill>
                  <a:srgbClr val="000000"/>
                </a:solidFill>
                <a:latin typeface="Arial"/>
              </a:rPr>
              <a:t> – ludzi, pomysły, doświadczenia, a </a:t>
            </a:r>
            <a:r>
              <a:rPr b="1" lang="pl-PL" sz="2400">
                <a:solidFill>
                  <a:srgbClr val="000000"/>
                </a:solidFill>
                <a:latin typeface="Arial"/>
              </a:rPr>
              <a:t>zachowując</a:t>
            </a:r>
            <a:r>
              <a:rPr lang="pl-PL" sz="2400">
                <a:solidFill>
                  <a:srgbClr val="000000"/>
                </a:solidFill>
                <a:latin typeface="Arial"/>
              </a:rPr>
              <a:t> </a:t>
            </a:r>
            <a:r>
              <a:rPr b="1" lang="pl-PL" sz="2400">
                <a:solidFill>
                  <a:srgbClr val="000000"/>
                </a:solidFill>
                <a:latin typeface="Arial"/>
              </a:rPr>
              <a:t>swoją odrębność i indywidualny charakter, </a:t>
            </a:r>
            <a:r>
              <a:rPr lang="pl-PL" sz="2400">
                <a:solidFill>
                  <a:srgbClr val="000000"/>
                </a:solidFill>
                <a:latin typeface="Arial"/>
              </a:rPr>
              <a:t>wpływa na kształt całości.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0" name="TextShape 2"/>
          <p:cNvSpPr txBox="1"/>
          <p:nvPr/>
        </p:nvSpPr>
        <p:spPr>
          <a:xfrm>
            <a:off x="3357720" y="428760"/>
            <a:ext cx="5357520" cy="7855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pl-PL" sz="2800">
                <a:solidFill>
                  <a:srgbClr val="000000"/>
                </a:solidFill>
                <a:latin typeface="Arial"/>
              </a:rPr>
              <a:t>Nowe możliwości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pl-PL" sz="2000">
                <a:solidFill>
                  <a:srgbClr val="000000"/>
                </a:solidFill>
                <a:latin typeface="Arial"/>
              </a:rPr>
              <a:t>Publiczny transport zbiorowy</a:t>
            </a:r>
            <a:r>
              <a:rPr lang="pl-PL" sz="2000">
                <a:solidFill>
                  <a:srgbClr val="000000"/>
                </a:solidFill>
                <a:latin typeface="Arial"/>
              </a:rPr>
              <a:t> - dobrze zorganizowany transport to nie tylko </a:t>
            </a:r>
            <a:r>
              <a:rPr b="1" lang="pl-PL" sz="2000">
                <a:solidFill>
                  <a:srgbClr val="000000"/>
                </a:solidFill>
                <a:latin typeface="Arial"/>
              </a:rPr>
              <a:t>jeden bilet na pociąg, autobus i tramwaj</a:t>
            </a:r>
            <a:r>
              <a:rPr lang="pl-PL" sz="2000">
                <a:solidFill>
                  <a:srgbClr val="000000"/>
                </a:solidFill>
                <a:latin typeface="Arial"/>
              </a:rPr>
              <a:t>, to także </a:t>
            </a:r>
            <a:r>
              <a:rPr b="1" lang="pl-PL" sz="2000">
                <a:solidFill>
                  <a:srgbClr val="000000"/>
                </a:solidFill>
                <a:latin typeface="Arial"/>
              </a:rPr>
              <a:t>rozwój infrastruktury.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pl-PL" sz="2000">
                <a:solidFill>
                  <a:srgbClr val="000000"/>
                </a:solidFill>
                <a:latin typeface="Arial"/>
              </a:rPr>
              <a:t>Kompleksowy i wszechstronny rozwój obszaru metropolitalnego.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pl-PL" sz="2000">
                <a:solidFill>
                  <a:srgbClr val="000000"/>
                </a:solidFill>
                <a:latin typeface="Arial"/>
              </a:rPr>
              <a:t>Polityka przestrzenna - </a:t>
            </a:r>
            <a:r>
              <a:rPr lang="pl-PL" sz="2000">
                <a:solidFill>
                  <a:srgbClr val="000000"/>
                </a:solidFill>
                <a:latin typeface="Arial"/>
              </a:rPr>
              <a:t>między innymi dzięki sprawnemu transportowi</a:t>
            </a:r>
            <a:r>
              <a:rPr b="1" lang="pl-PL" sz="2000">
                <a:solidFill>
                  <a:srgbClr val="000000"/>
                </a:solidFill>
                <a:latin typeface="Arial"/>
              </a:rPr>
              <a:t> – planowanie inwestycji </a:t>
            </a:r>
            <a:r>
              <a:rPr lang="pl-PL" sz="2000">
                <a:solidFill>
                  <a:srgbClr val="000000"/>
                </a:solidFill>
                <a:latin typeface="Arial"/>
              </a:rPr>
              <a:t>gospodarczych, sportowych i kulturalnych tak, aby w sposób zrównoważony zaspokajały potrzeby mieszkańców metropolii.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pl-PL" sz="2000">
                <a:solidFill>
                  <a:srgbClr val="000000"/>
                </a:solidFill>
                <a:latin typeface="Arial"/>
              </a:rPr>
              <a:t>Promowanie, w kraju i za granicą, wszelkich walorów metropolii</a:t>
            </a:r>
            <a:r>
              <a:rPr lang="pl-PL" sz="2000">
                <a:solidFill>
                  <a:srgbClr val="000000"/>
                </a:solidFill>
                <a:latin typeface="Arial"/>
              </a:rPr>
              <a:t> - gospodarczych, kulturalnych, turystycznych, przyrodniczych.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pl-PL" sz="2000">
                <a:solidFill>
                  <a:srgbClr val="000000"/>
                </a:solidFill>
                <a:latin typeface="Arial"/>
              </a:rPr>
              <a:t>Inne zadania, zlecane przez gminy,</a:t>
            </a:r>
            <a:r>
              <a:rPr lang="pl-PL" sz="2000">
                <a:solidFill>
                  <a:srgbClr val="000000"/>
                </a:solidFill>
                <a:latin typeface="Arial"/>
              </a:rPr>
              <a:t> które związek może wykonywać tworząc porozumienia lub powołując nowe podmioty.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2" name="TextShape 2"/>
          <p:cNvSpPr txBox="1"/>
          <p:nvPr/>
        </p:nvSpPr>
        <p:spPr>
          <a:xfrm>
            <a:off x="3357720" y="428760"/>
            <a:ext cx="5357520" cy="7855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pl-PL" sz="2800">
                <a:solidFill>
                  <a:srgbClr val="000000"/>
                </a:solidFill>
                <a:latin typeface="Arial"/>
              </a:rPr>
              <a:t>Zadania Związku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 sz="2400">
                <a:solidFill>
                  <a:srgbClr val="000000"/>
                </a:solidFill>
                <a:latin typeface="Arial"/>
              </a:rPr>
              <a:t>Poza środkami przekazanymi przez gminy na realizację zadań – nie mniej niż 4% z wpływów z podatku PIT, budżet Związku będzie zasilany z budżetu państwa dodatkowymi 5% wpływów z podatku PIT. </a:t>
            </a:r>
            <a:r>
              <a:rPr b="1" lang="pl-PL" sz="2400">
                <a:solidFill>
                  <a:srgbClr val="000000"/>
                </a:solidFill>
                <a:latin typeface="Arial"/>
              </a:rPr>
              <a:t>To nie są małe pieniądze – według szacunków między 200 a 250 mln złotych.</a:t>
            </a:r>
            <a:r>
              <a:rPr lang="pl-PL" sz="2400">
                <a:solidFill>
                  <a:srgbClr val="000000"/>
                </a:solidFill>
                <a:latin typeface="Arial"/>
              </a:rPr>
              <a:t>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 sz="2400">
                <a:solidFill>
                  <a:srgbClr val="000000"/>
                </a:solidFill>
                <a:latin typeface="Arial"/>
              </a:rPr>
              <a:t>Jeśli przyjmiemy, że środki te mogą być wykorzystane jako wkład własny pozwalający ubiegać się o dotacje i środki unijne, to kwota ta może być kilkukrotnie większa. Będzie to stanowić </a:t>
            </a:r>
            <a:r>
              <a:rPr b="1" lang="pl-PL" sz="2400">
                <a:solidFill>
                  <a:srgbClr val="000000"/>
                </a:solidFill>
                <a:latin typeface="Arial"/>
              </a:rPr>
              <a:t>koło zamachowe dla rozwoju miast i Metropolii.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4" name="TextShape 2"/>
          <p:cNvSpPr txBox="1"/>
          <p:nvPr/>
        </p:nvSpPr>
        <p:spPr>
          <a:xfrm>
            <a:off x="3357720" y="428760"/>
            <a:ext cx="5357520" cy="7855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pl-PL" sz="2800">
                <a:solidFill>
                  <a:srgbClr val="000000"/>
                </a:solidFill>
                <a:latin typeface="Arial"/>
              </a:rPr>
              <a:t>Źródła finansowania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 sz="2400">
                <a:solidFill>
                  <a:srgbClr val="000000"/>
                </a:solidFill>
                <a:latin typeface="Arial"/>
              </a:rPr>
              <a:t>Każda gmina będzie miała </a:t>
            </a:r>
            <a:r>
              <a:rPr b="1" lang="pl-PL" sz="2400">
                <a:solidFill>
                  <a:srgbClr val="000000"/>
                </a:solidFill>
                <a:latin typeface="Arial"/>
              </a:rPr>
              <a:t>taki sam wpływ</a:t>
            </a:r>
            <a:r>
              <a:rPr lang="pl-PL" sz="2400">
                <a:solidFill>
                  <a:srgbClr val="000000"/>
                </a:solidFill>
                <a:latin typeface="Arial"/>
              </a:rPr>
              <a:t> na kluczowe decyzje, podział i wykorzystanie środków finansowych, zadania realizowane prze Związek. Zarówno stolica województwa Katowice, jak i najmniejsza gmina w obszarze metropolitalnym mają po dwóch przedstawicieli w Zgromadzeniu Związku. Uchwały podejmuje się kwalifikowaną większością głosów. </a:t>
            </a:r>
            <a:r>
              <a:rPr b="1" lang="pl-PL" sz="2400">
                <a:solidFill>
                  <a:srgbClr val="000000"/>
                </a:solidFill>
                <a:latin typeface="Arial"/>
              </a:rPr>
              <a:t>Każdy głos będzie tak samo ważny.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 sz="2400">
                <a:solidFill>
                  <a:srgbClr val="000000"/>
                </a:solidFill>
                <a:latin typeface="Arial"/>
              </a:rPr>
              <a:t>Organami Związku będą zgromadzenie złożone z dwóch delegatów z każdej gminy oraz zarząd wykonujący swoje zadania przy pomocy urzędu metropolitalnego.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6" name="TextShape 2"/>
          <p:cNvSpPr txBox="1"/>
          <p:nvPr/>
        </p:nvSpPr>
        <p:spPr>
          <a:xfrm>
            <a:off x="3357720" y="428760"/>
            <a:ext cx="5357520" cy="7855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pl-PL" sz="2800">
                <a:solidFill>
                  <a:srgbClr val="000000"/>
                </a:solidFill>
                <a:latin typeface="Arial"/>
              </a:rPr>
              <a:t>Każda gmina jest ważna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pl-PL" sz="2800">
                <a:solidFill>
                  <a:srgbClr val="000000"/>
                </a:solidFill>
                <a:latin typeface="Arial"/>
              </a:rPr>
              <a:t>Lepsze wykorzystanie potencjału miast.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pl-PL" sz="2800">
                <a:solidFill>
                  <a:srgbClr val="000000"/>
                </a:solidFill>
                <a:latin typeface="Arial"/>
              </a:rPr>
              <a:t>Zrównoważony rozwój regionu.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pl-PL" sz="2800">
                <a:solidFill>
                  <a:srgbClr val="000000"/>
                </a:solidFill>
                <a:latin typeface="Arial"/>
              </a:rPr>
              <a:t>Dodatkowe wpływy z budżetu państwa.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pl-PL" sz="2800">
                <a:solidFill>
                  <a:srgbClr val="000000"/>
                </a:solidFill>
                <a:latin typeface="Arial"/>
              </a:rPr>
              <a:t>Oszczędności, wynikające z centralizacji procesów.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pl-PL" sz="2800">
                <a:solidFill>
                  <a:srgbClr val="000000"/>
                </a:solidFill>
                <a:latin typeface="Arial"/>
              </a:rPr>
              <a:t>Realizacja projektów wspólnych, wykraczających poza granice i możliwości poszczególnych miast.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pl-PL" sz="2800">
                <a:solidFill>
                  <a:srgbClr val="000000"/>
                </a:solidFill>
                <a:latin typeface="Arial"/>
              </a:rPr>
              <a:t>Profesjonalne zarządzanie.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pl-PL" sz="2800">
                <a:solidFill>
                  <a:srgbClr val="000000"/>
                </a:solidFill>
                <a:latin typeface="Arial"/>
              </a:rPr>
              <a:t>Integracja i rozwój transportu publicznego.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8" name="TextShape 2"/>
          <p:cNvSpPr txBox="1"/>
          <p:nvPr/>
        </p:nvSpPr>
        <p:spPr>
          <a:xfrm>
            <a:off x="3357720" y="428760"/>
            <a:ext cx="5357520" cy="7855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pl-PL" sz="2800">
                <a:solidFill>
                  <a:srgbClr val="000000"/>
                </a:solidFill>
                <a:latin typeface="Arial"/>
              </a:rPr>
              <a:t>Korzyści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57200" y="1600200"/>
            <a:ext cx="4186440" cy="47808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pl-PL" sz="2000">
                <a:solidFill>
                  <a:srgbClr val="000000"/>
                </a:solidFill>
                <a:latin typeface="Arial"/>
              </a:rPr>
              <a:t>	</a:t>
            </a:r>
            <a:r>
              <a:rPr b="1" lang="pl-PL" sz="2000">
                <a:solidFill>
                  <a:srgbClr val="000000"/>
                </a:solidFill>
                <a:latin typeface="Arial"/>
              </a:rPr>
              <a:t>24 gminy: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pl-PL" sz="2000">
                <a:solidFill>
                  <a:srgbClr val="000000"/>
                </a:solidFill>
                <a:latin typeface="Arial"/>
              </a:rPr>
              <a:t>	</a:t>
            </a:r>
            <a:r>
              <a:rPr b="1" lang="pl-PL" sz="2000">
                <a:solidFill>
                  <a:srgbClr val="000000"/>
                </a:solidFill>
                <a:latin typeface="Arial"/>
              </a:rPr>
              <a:t>Będzin, Bieruń, Bytom, Chorzów, Czeladź, Dąbrowa Górnicza, Gliwice, Jaworzno, Katowice, Knurów, Łaziska Górne, Mikołów, Mysłowice, Piekary Śląskie, Pyskowice, Radzionków, Ruda Śląska, Siemianowice Śląskie, Sosnowiec, Świętochłowice, Tarnowskie Góry, Tychy, Wojkowice, Zabrze.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90" name="TextShape 2"/>
          <p:cNvSpPr txBox="1"/>
          <p:nvPr/>
        </p:nvSpPr>
        <p:spPr>
          <a:xfrm>
            <a:off x="3357720" y="428760"/>
            <a:ext cx="5357520" cy="7855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pl-PL" sz="2800">
                <a:solidFill>
                  <a:srgbClr val="000000"/>
                </a:solidFill>
                <a:latin typeface="Arial"/>
              </a:rPr>
              <a:t>Miasta Metropolii</a:t>
            </a:r>
            <a:endParaRPr/>
          </a:p>
        </p:txBody>
      </p:sp>
      <p:pic>
        <p:nvPicPr>
          <p:cNvPr descr="" id="91" name="Obraz 3"/>
          <p:cNvPicPr/>
          <p:nvPr/>
        </p:nvPicPr>
        <p:blipFill>
          <a:blip r:embed="rId1"/>
          <a:stretch>
            <a:fillRect/>
          </a:stretch>
        </p:blipFill>
        <p:spPr>
          <a:xfrm>
            <a:off x="4679640" y="1196640"/>
            <a:ext cx="4464000" cy="5661000"/>
          </a:xfrm>
          <a:prstGeom prst="rect">
            <a:avLst/>
          </a:prstGeom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pl-PL" sz="2000">
                <a:solidFill>
                  <a:srgbClr val="000000"/>
                </a:solidFill>
                <a:latin typeface="Arial"/>
              </a:rPr>
              <a:t>1 585 km2 powierzchni</a:t>
            </a:r>
            <a:r>
              <a:rPr lang="pl-PL" sz="2000">
                <a:solidFill>
                  <a:srgbClr val="000000"/>
                </a:solidFill>
                <a:latin typeface="Arial"/>
              </a:rPr>
              <a:t> - największy obszar metropolitalny w kraju.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pl-PL" sz="2000">
                <a:solidFill>
                  <a:srgbClr val="000000"/>
                </a:solidFill>
                <a:latin typeface="Arial"/>
              </a:rPr>
              <a:t>Ponad 2 mln ludzi</a:t>
            </a:r>
            <a:r>
              <a:rPr lang="pl-PL" sz="2000">
                <a:solidFill>
                  <a:srgbClr val="000000"/>
                </a:solidFill>
                <a:latin typeface="Arial"/>
              </a:rPr>
              <a:t> - blisko połowa ludności województwa śląskiego.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pl-PL" sz="2000">
                <a:solidFill>
                  <a:srgbClr val="000000"/>
                </a:solidFill>
                <a:latin typeface="Arial"/>
              </a:rPr>
              <a:t>Ponad 200 tys. firm i przedsiębiorstw</a:t>
            </a:r>
            <a:r>
              <a:rPr lang="pl-PL" sz="2000">
                <a:solidFill>
                  <a:srgbClr val="000000"/>
                </a:solidFill>
                <a:latin typeface="Arial"/>
              </a:rPr>
              <a:t> wytwarzających 8% PKB kraju.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 sz="2000">
                <a:solidFill>
                  <a:srgbClr val="000000"/>
                </a:solidFill>
                <a:latin typeface="Arial"/>
              </a:rPr>
              <a:t>Znakomite </a:t>
            </a:r>
            <a:r>
              <a:rPr b="1" lang="pl-PL" sz="2000">
                <a:solidFill>
                  <a:srgbClr val="000000"/>
                </a:solidFill>
                <a:latin typeface="Arial"/>
              </a:rPr>
              <a:t>zaplecze biznesowe</a:t>
            </a:r>
            <a:r>
              <a:rPr lang="pl-PL" sz="2000">
                <a:solidFill>
                  <a:srgbClr val="000000"/>
                </a:solidFill>
                <a:latin typeface="Arial"/>
              </a:rPr>
              <a:t>, wykwalifikowana </a:t>
            </a:r>
            <a:r>
              <a:rPr b="1" lang="pl-PL" sz="2000">
                <a:solidFill>
                  <a:srgbClr val="000000"/>
                </a:solidFill>
                <a:latin typeface="Arial"/>
              </a:rPr>
              <a:t>kadra pracownicza.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 sz="2000">
                <a:solidFill>
                  <a:srgbClr val="000000"/>
                </a:solidFill>
                <a:latin typeface="Arial"/>
              </a:rPr>
              <a:t>Atrakcyjne </a:t>
            </a:r>
            <a:r>
              <a:rPr b="1" lang="pl-PL" sz="2000">
                <a:solidFill>
                  <a:srgbClr val="000000"/>
                </a:solidFill>
                <a:latin typeface="Arial"/>
              </a:rPr>
              <a:t>tereny inwestycyjne.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pl-PL" sz="2000">
                <a:solidFill>
                  <a:srgbClr val="000000"/>
                </a:solidFill>
                <a:latin typeface="Arial"/>
              </a:rPr>
              <a:t>Różnorodność szkół </a:t>
            </a:r>
            <a:r>
              <a:rPr lang="pl-PL" sz="2000">
                <a:solidFill>
                  <a:srgbClr val="000000"/>
                </a:solidFill>
                <a:latin typeface="Arial"/>
              </a:rPr>
              <a:t>– dostępność kształcenia w każdej dziedzinie nauki.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 sz="2000">
                <a:solidFill>
                  <a:srgbClr val="000000"/>
                </a:solidFill>
                <a:latin typeface="Arial"/>
              </a:rPr>
              <a:t>Prestiżowe wydarzenia kulturalne i sportowe.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 sz="2000">
                <a:solidFill>
                  <a:srgbClr val="000000"/>
                </a:solidFill>
                <a:latin typeface="Arial"/>
              </a:rPr>
              <a:t>Unikalne </a:t>
            </a:r>
            <a:r>
              <a:rPr b="1" lang="pl-PL" sz="2000">
                <a:solidFill>
                  <a:srgbClr val="000000"/>
                </a:solidFill>
                <a:latin typeface="Arial"/>
              </a:rPr>
              <a:t>atrakcje</a:t>
            </a:r>
            <a:r>
              <a:rPr lang="pl-PL" sz="2000">
                <a:solidFill>
                  <a:srgbClr val="000000"/>
                </a:solidFill>
                <a:latin typeface="Arial"/>
              </a:rPr>
              <a:t> </a:t>
            </a:r>
            <a:r>
              <a:rPr b="1" lang="pl-PL" sz="2000">
                <a:solidFill>
                  <a:srgbClr val="000000"/>
                </a:solidFill>
                <a:latin typeface="Arial"/>
              </a:rPr>
              <a:t>turystyczne.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3357720" y="428760"/>
            <a:ext cx="5357520" cy="7855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pl-PL" sz="2800">
                <a:solidFill>
                  <a:srgbClr val="000000"/>
                </a:solidFill>
                <a:latin typeface="Arial"/>
              </a:rPr>
              <a:t>Metropolia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