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jpeg" ContentType="image/jpeg"/>
  <Override PartName="/ppt/media/image6.jpeg" ContentType="image/jpeg"/>
  <Override PartName="/ppt/media/image4.png" ContentType="image/png"/>
  <Override PartName="/ppt/media/image1.png" ContentType="image/png"/>
  <Override PartName="/ppt/media/image5.gif" ContentType="image/gif"/>
  <Override PartName="/ppt/media/image2.gif" ContentType="image/gif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1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gif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image" Target="../media/image5.gif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0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14200"/>
            <a:ext cx="9143640" cy="1142640"/>
          </a:xfrm>
          <a:prstGeom prst="rect">
            <a:avLst/>
          </a:prstGeom>
        </p:spPr>
      </p:pic>
      <p:pic>
        <p:nvPicPr>
          <p:cNvPr descr="" id="1" name="Obraz 3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245480"/>
            <a:ext cx="9143640" cy="2612160"/>
          </a:xfrm>
          <a:prstGeom prst="rect">
            <a:avLst/>
          </a:prstGeom>
        </p:spPr>
      </p:pic>
      <p:pic>
        <p:nvPicPr>
          <p:cNvPr descr="" id="2" name="Picture 4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pl-PL"/>
              <a:t>Kliknij, aby edytować format tekstu tytułu</a:t>
            </a:r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pl-PL"/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/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/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/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/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/>
              <a:t>Szósty poziom konspektu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l-PL"/>
              <a:t>Siódmy poziom konspektu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37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14200"/>
            <a:ext cx="9143640" cy="1142640"/>
          </a:xfrm>
          <a:prstGeom prst="rect">
            <a:avLst/>
          </a:prstGeom>
        </p:spPr>
      </p:pic>
      <p:pic>
        <p:nvPicPr>
          <p:cNvPr descr="" id="38" name="Obraz 3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245480"/>
            <a:ext cx="9143640" cy="2612160"/>
          </a:xfrm>
          <a:prstGeom prst="rect">
            <a:avLst/>
          </a:prstGeom>
        </p:spPr>
      </p:pic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MetaPro-Normal"/>
              </a:rPr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 sz="3200">
                <a:solidFill>
                  <a:srgbClr val="000000"/>
                </a:solidFill>
                <a:latin typeface="MetaPro-Normal"/>
              </a:rPr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MetaPro-Normal"/>
              </a:rPr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 sz="3200">
                <a:solidFill>
                  <a:srgbClr val="000000"/>
                </a:solidFill>
                <a:latin typeface="MetaPro-Normal"/>
              </a:rPr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MetaPro-Normal"/>
              </a:rPr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MetaPro-Normal"/>
              </a:rPr>
              <a:t>Szósty poziom konspektu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3200">
                <a:solidFill>
                  <a:srgbClr val="000000"/>
                </a:solidFill>
                <a:latin typeface="MetaPro-Normal"/>
              </a:rPr>
              <a:t>Siódmy poziom konspektuKliknij, aby edytować style wzorca tekstu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pl-PL" sz="2800">
                <a:solidFill>
                  <a:srgbClr val="000000"/>
                </a:solidFill>
                <a:latin typeface="MetaPro-Normal"/>
              </a:rPr>
              <a:t>Drugi poziom</a:t>
            </a:r>
            <a:endParaRPr/>
          </a:p>
          <a:p>
            <a:pPr lvl="1">
              <a:buFont typeface="Arial"/>
              <a:buChar char="–"/>
            </a:pPr>
            <a:r>
              <a:rPr lang="pl-PL" sz="2400">
                <a:solidFill>
                  <a:srgbClr val="000000"/>
                </a:solidFill>
                <a:latin typeface="MetaPro-Normal"/>
              </a:rPr>
              <a:t>Trzeci poziom</a:t>
            </a:r>
            <a:endParaRPr/>
          </a:p>
          <a:p>
            <a:pPr lvl="2"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MetaPro-Normal"/>
              </a:rPr>
              <a:t>Czwarty poziom</a:t>
            </a:r>
            <a:endParaRPr/>
          </a:p>
          <a:p>
            <a:pPr lvl="3">
              <a:buFont typeface="Arial"/>
              <a:buChar char="–"/>
            </a:pPr>
            <a:r>
              <a:rPr lang="pl-PL" sz="2000">
                <a:solidFill>
                  <a:srgbClr val="000000"/>
                </a:solidFill>
                <a:latin typeface="MetaPro-Normal"/>
              </a:rPr>
              <a:t>Piąty poziom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l-PL">
                <a:solidFill>
                  <a:srgbClr val="000000"/>
                </a:solidFill>
                <a:latin typeface="MetaPro-Normal"/>
              </a:rPr>
              <a:t>16-3-15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51B12161-9181-4171-9171-E15131415171}" type="slidenum">
              <a:rPr lang="pl-PL">
                <a:solidFill>
                  <a:srgbClr val="000000"/>
                </a:solidFill>
                <a:latin typeface="Calibri"/>
              </a:rPr>
              <a:t>&lt;numer&gt;</a:t>
            </a:fld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title"/>
          </p:nvPr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MetaPro-Normal"/>
              </a:rPr>
              <a:t>Kliknij, aby edytować format tekstu tytułuKliknij, aby edytować styl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hyperlink" Target="http://www.gzm.org.pl/" TargetMode="External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0" y="3141000"/>
            <a:ext cx="9143640" cy="17521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3600">
                <a:solidFill>
                  <a:srgbClr val="ffffff"/>
                </a:solidFill>
                <a:latin typeface="Arial"/>
              </a:rPr>
              <a:t>Tworzenie związku metropolitalnego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Arial"/>
              </a:rPr>
              <a:t>Ustawa o związkach metropolitalnych 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wymaga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 przeprowadzenia 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konsultacji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  społecznych przed wydaniem rozporządzenia.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Arial"/>
              </a:rPr>
              <a:t>Konsultacje powinny być przeprowadzone 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we wszystkich gminach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 zainteresowanych uczestnictwem w planowanym związku, w terminie 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do 15 kwietnia br.</a:t>
            </a:r>
            <a:endParaRPr/>
          </a:p>
          <a:p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Konsultacje</a:t>
            </a:r>
            <a:endParaRPr/>
          </a:p>
        </p:txBody>
      </p:sp>
      <p:sp>
        <p:nvSpPr>
          <p:cNvPr id="96" name="CustomShape 3"/>
          <p:cNvSpPr/>
          <p:nvPr/>
        </p:nvSpPr>
        <p:spPr>
          <a:xfrm>
            <a:off x="827640" y="5229360"/>
            <a:ext cx="6588000" cy="821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400">
                <a:solidFill>
                  <a:srgbClr val="000000"/>
                </a:solidFill>
                <a:latin typeface="Arial"/>
              </a:rPr>
              <a:t>„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Czy jesteś za wstąpieniem Twojego miasta do Związku Metropolitalnego ?”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	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Wniosek do Rady ministrów złoży miasto Katowice.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	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Do wniosku zostaną dołączone:</a:t>
            </a:r>
            <a:endParaRPr/>
          </a:p>
          <a:p>
            <a:pPr algn="just" lvl="1">
              <a:lnSpc>
                <a:spcPct val="100000"/>
              </a:lnSpc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Arial"/>
              </a:rPr>
              <a:t>uchwały intencyjne 23 gmin (+ Katowice);</a:t>
            </a:r>
            <a:endParaRPr/>
          </a:p>
          <a:p>
            <a:pPr algn="just" lvl="1">
              <a:lnSpc>
                <a:spcPct val="100000"/>
              </a:lnSpc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Arial"/>
              </a:rPr>
              <a:t>mapa z wytyczonym obszarem metropolitalnym;</a:t>
            </a:r>
            <a:endParaRPr/>
          </a:p>
          <a:p>
            <a:pPr algn="just" lvl="1">
              <a:lnSpc>
                <a:spcPct val="100000"/>
              </a:lnSpc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Arial"/>
              </a:rPr>
              <a:t>uzasadnienie jednorodności układu osadniczego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
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i przestrzennego,  a także występowania powiązań funkcjonalnych oraz więzi społecznych, gospodarczych, komunikacyjnych i kulturowych;</a:t>
            </a:r>
            <a:endParaRPr/>
          </a:p>
          <a:p>
            <a:pPr algn="just" lvl="1">
              <a:lnSpc>
                <a:spcPct val="100000"/>
              </a:lnSpc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Arial"/>
              </a:rPr>
              <a:t>podstawowe dane statystyczne dotyczące: liczby ludności, obszaru, gęstości zaludnienia, wpływów z PIT.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Wniosek do RM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l-PL" sz="3200">
                <a:solidFill>
                  <a:srgbClr val="000000"/>
                </a:solidFill>
                <a:latin typeface="Arial"/>
              </a:rPr>
              <a:t>Więcej </a:t>
            </a:r>
            <a:r>
              <a:rPr lang="pl-PL" sz="3200">
                <a:solidFill>
                  <a:srgbClr val="000000"/>
                </a:solidFill>
                <a:latin typeface="Arial"/>
              </a:rPr>
              <a:t>informacji na stronie </a:t>
            </a:r>
            <a:r>
              <a:rPr lang="pl-PL" sz="3200" u="sng">
                <a:solidFill>
                  <a:srgbClr val="0000ff"/>
                </a:solidFill>
                <a:latin typeface="Arial"/>
                <a:hlinkClick r:id="rId1"/>
              </a:rPr>
              <a:t>www.gzm.org.pl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METROPOLIA? TAK!</a:t>
            </a:r>
            <a:r>
              <a:rPr b="1" lang="pl-PL" sz="2800">
                <a:solidFill>
                  <a:srgbClr val="000000"/>
                </a:solidFill>
                <a:latin typeface="Arial"/>
              </a:rPr>
              <a:t>
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l-PL">
                <a:solidFill>
                  <a:srgbClr val="ffffff"/>
                </a:solidFill>
                <a:latin typeface="MetaPro-Normal"/>
              </a:rPr>
              <a:t>Dziękuję za uwagę.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457200" y="1845000"/>
            <a:ext cx="8229240" cy="42811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Górnośląski Związek Metropolitalny </a:t>
            </a:r>
            <a:r>
              <a:rPr lang="pl-PL" sz="2800">
                <a:solidFill>
                  <a:srgbClr val="000000"/>
                </a:solidFill>
                <a:latin typeface="Arial"/>
              </a:rPr>
              <a:t>od lat zabiegał o stworzenie prawnych podstaw </a:t>
            </a:r>
            <a:r>
              <a:rPr b="1" lang="pl-PL" sz="2800">
                <a:solidFill>
                  <a:srgbClr val="000000"/>
                </a:solidFill>
                <a:latin typeface="Arial"/>
              </a:rPr>
              <a:t>metropolii.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Ustawa o związkach metropolitalnych</a:t>
            </a:r>
            <a:r>
              <a:rPr lang="pl-PL" sz="2800">
                <a:solidFill>
                  <a:srgbClr val="000000"/>
                </a:solidFill>
                <a:latin typeface="Arial"/>
              </a:rPr>
              <a:t> weszła w życie 1 stycznia 2016 r.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800">
                <a:solidFill>
                  <a:srgbClr val="000000"/>
                </a:solidFill>
                <a:latin typeface="Arial"/>
              </a:rPr>
              <a:t>To nowy etap, pozwalający na współpracę miast </a:t>
            </a:r>
            <a:r>
              <a:rPr b="1" lang="pl-PL" sz="2800">
                <a:solidFill>
                  <a:srgbClr val="000000"/>
                </a:solidFill>
                <a:latin typeface="Arial"/>
              </a:rPr>
              <a:t>z finansowym wsparciem z budżetu państwa</a:t>
            </a:r>
            <a:r>
              <a:rPr lang="pl-PL" sz="2800">
                <a:solidFill>
                  <a:srgbClr val="000000"/>
                </a:solidFill>
                <a:latin typeface="Arial"/>
              </a:rPr>
              <a:t>.</a:t>
            </a:r>
            <a:endParaRPr/>
          </a:p>
        </p:txBody>
      </p:sp>
      <p:sp>
        <p:nvSpPr>
          <p:cNvPr id="78" name="TextShape 2"/>
          <p:cNvSpPr txBox="1"/>
          <p:nvPr/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Nowa ustawa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400">
                <a:solidFill>
                  <a:srgbClr val="000000"/>
                </a:solidFill>
                <a:latin typeface="Arial"/>
              </a:rPr>
              <a:t>Duży może więcej - związek metropolitalny pozwala na 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realizowanie zadań,</a:t>
            </a:r>
            <a:r>
              <a:rPr lang="pl-PL" sz="2400">
                <a:solidFill>
                  <a:srgbClr val="000000"/>
                </a:solidFill>
                <a:latin typeface="Arial"/>
              </a:rPr>
              <a:t> 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nieosiągalnych finansowo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
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i organizacyjnie, dla pojedynczych miast.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400">
                <a:solidFill>
                  <a:srgbClr val="000000"/>
                </a:solidFill>
                <a:latin typeface="Arial"/>
              </a:rPr>
              <a:t>Wspólne działanie</a:t>
            </a:r>
            <a:r>
              <a:rPr lang="pl-PL" sz="2400">
                <a:solidFill>
                  <a:srgbClr val="000000"/>
                </a:solidFill>
                <a:latin typeface="Arial"/>
              </a:rPr>
              <a:t> i centralizacja procesów 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to oszczędności</a:t>
            </a:r>
            <a:r>
              <a:rPr lang="pl-PL" sz="2400">
                <a:solidFill>
                  <a:srgbClr val="000000"/>
                </a:solidFill>
                <a:latin typeface="Arial"/>
              </a:rPr>
              <a:t>. Przykład - wspólny zakup energii  prowadzony od 5 lat przez Górnośląski Związek Metropolitalny. Oszczędności z tego tytułu, tylko w 2015 roku, wyniosły 11 mln złotych.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400">
                <a:solidFill>
                  <a:srgbClr val="000000"/>
                </a:solidFill>
                <a:latin typeface="Arial"/>
              </a:rPr>
              <a:t>Każda gmina</a:t>
            </a:r>
            <a:r>
              <a:rPr lang="pl-PL" sz="2400">
                <a:solidFill>
                  <a:srgbClr val="000000"/>
                </a:solidFill>
                <a:latin typeface="Arial"/>
              </a:rPr>
              <a:t> 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wnosi do związku to, co najlepsze</a:t>
            </a:r>
            <a:r>
              <a:rPr lang="pl-PL" sz="2400">
                <a:solidFill>
                  <a:srgbClr val="000000"/>
                </a:solidFill>
                <a:latin typeface="Arial"/>
              </a:rPr>
              <a:t> – ludzi, pomysły, doświadczenia, a 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zachowując</a:t>
            </a:r>
            <a:r>
              <a:rPr lang="pl-PL" sz="2400">
                <a:solidFill>
                  <a:srgbClr val="000000"/>
                </a:solidFill>
                <a:latin typeface="Arial"/>
              </a:rPr>
              <a:t> 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swoją odrębność i indywidualny charakter, </a:t>
            </a:r>
            <a:r>
              <a:rPr lang="pl-PL" sz="2400">
                <a:solidFill>
                  <a:srgbClr val="000000"/>
                </a:solidFill>
                <a:latin typeface="Arial"/>
              </a:rPr>
              <a:t>wpływa na kształt całości.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0" name="TextShape 2"/>
          <p:cNvSpPr txBox="1"/>
          <p:nvPr/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Nowe możliwości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Publiczny transport zbiorowy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 - dobrze zorganizowany transport to nie tylko 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jeden bilet na pociąg, autobus i tramwaj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, to także 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rozwój infrastruktury.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Kompleksowy i wszechstronny rozwój obszaru metropolitalnego.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Polityka przestrzenna - 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między innymi dzięki sprawnemu transportowi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 – planowanie inwestycji 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gospodarczych, sportowych i kulturalnych tak, aby w sposób zrównoważony zaspokajały potrzeby mieszkańców metropolii.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Promowanie, w kraju i za granicą, wszelkich walorów metropolii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 - gospodarczych, kulturalnych, turystycznych, przyrodniczych.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Inne zadania, zlecane przez gminy,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 które związek może wykonywać tworząc porozumienia lub powołując nowe podmioty.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2" name="TextShape 2"/>
          <p:cNvSpPr txBox="1"/>
          <p:nvPr/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Zadania Związku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400">
                <a:solidFill>
                  <a:srgbClr val="000000"/>
                </a:solidFill>
                <a:latin typeface="Arial"/>
              </a:rPr>
              <a:t>Poza środkami przekazanymi przez gminy na realizację zadań – nie mniej niż 4% z wpływów z podatku PIT, budżet Związku będzie zasilany z budżetu państwa dodatkowymi 5% wpływów z podatku PIT. 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To nie są małe pieniądze – według szacunków między 200 a 250 mln złotych.</a:t>
            </a:r>
            <a:r>
              <a:rPr lang="pl-PL" sz="2400">
                <a:solidFill>
                  <a:srgbClr val="000000"/>
                </a:solidFill>
                <a:latin typeface="Arial"/>
              </a:rPr>
              <a:t>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400">
                <a:solidFill>
                  <a:srgbClr val="000000"/>
                </a:solidFill>
                <a:latin typeface="Arial"/>
              </a:rPr>
              <a:t>Jeśli przyjmiemy, że środki te mogą być wykorzystane jako wkład własny pozwalający ubiegać się o dotacje i środki unijne, to kwota ta może być kilkukrotnie większa. Będzie to stanowić 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koło zamachowe dla rozwoju miast i Metropolii.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4" name="TextShape 2"/>
          <p:cNvSpPr txBox="1"/>
          <p:nvPr/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Źródła finansowania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400">
                <a:solidFill>
                  <a:srgbClr val="000000"/>
                </a:solidFill>
                <a:latin typeface="Arial"/>
              </a:rPr>
              <a:t>Każda gmina będzie miała 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taki sam wpływ</a:t>
            </a:r>
            <a:r>
              <a:rPr lang="pl-PL" sz="2400">
                <a:solidFill>
                  <a:srgbClr val="000000"/>
                </a:solidFill>
                <a:latin typeface="Arial"/>
              </a:rPr>
              <a:t> na kluczowe decyzje, podział i wykorzystanie środków finansowych, zadania realizowane prze Związek. Zarówno stolica województwa Katowice, jak i najmniejsza gmina w obszarze metropolitalnym mają po dwóch przedstawicieli w Zgromadzeniu Związku. Uchwały podejmuje się kwalifikowaną większością głosów. </a:t>
            </a:r>
            <a:r>
              <a:rPr b="1" lang="pl-PL" sz="2400">
                <a:solidFill>
                  <a:srgbClr val="000000"/>
                </a:solidFill>
                <a:latin typeface="Arial"/>
              </a:rPr>
              <a:t>Każdy głos będzie tak samo ważny.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400">
                <a:solidFill>
                  <a:srgbClr val="000000"/>
                </a:solidFill>
                <a:latin typeface="Arial"/>
              </a:rPr>
              <a:t>Organami Związku będą zgromadzenie złożone z dwóch delegatów z każdej gminy oraz zarząd wykonujący swoje zadania przy pomocy urzędu metropolitalnego.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6" name="TextShape 2"/>
          <p:cNvSpPr txBox="1"/>
          <p:nvPr/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Każda gmina jest ważna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Lepsze wykorzystanie potencjału miast.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Zrównoważony rozwój regionu.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Dodatkowe wpływy z budżetu państwa.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Oszczędności, wynikające z centralizacji procesów.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Realizacja projektów wspólnych, wykraczających poza granice i możliwości poszczególnych miast.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Profesjonalne zarządzanie.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Integracja i rozwój transportu publicznego.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Korzyści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1600200"/>
            <a:ext cx="4186440" cy="4780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	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24 gminy: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	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Będzin, Bieruń, Bytom, Chorzów, Czeladź, Dąbrowa Górnicza, Gliwice, Jaworzno, Katowice, Knurów, Łaziska Górne, Mikołów, Mysłowice, Piekary Śląskie, Pyskowice, Radzionków, Ruda Śląska, Siemianowice Śląskie, Sosnowiec, Świętochłowice, Tarnowskie Góry, Tychy, Wojkowice, Zabrze.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0" name="TextShape 2"/>
          <p:cNvSpPr txBox="1"/>
          <p:nvPr/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Miasta Metropolii</a:t>
            </a:r>
            <a:endParaRPr/>
          </a:p>
        </p:txBody>
      </p:sp>
      <p:pic>
        <p:nvPicPr>
          <p:cNvPr descr="" id="91" name="Obraz 3"/>
          <p:cNvPicPr/>
          <p:nvPr/>
        </p:nvPicPr>
        <p:blipFill>
          <a:blip r:embed="rId1"/>
          <a:stretch>
            <a:fillRect/>
          </a:stretch>
        </p:blipFill>
        <p:spPr>
          <a:xfrm>
            <a:off x="4679640" y="1196640"/>
            <a:ext cx="4464000" cy="5661000"/>
          </a:xfrm>
          <a:prstGeom prst="rect">
            <a:avLst/>
          </a:prstGeom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1 585 km2 powierzchni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 - największy obszar metropolitalny w kraju.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Ponad 2 mln ludzi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 - blisko połowa ludności województwa śląskiego.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Ponad 200 tys. firm i przedsiębiorstw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 wytwarzających 8% PKB kraju.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Arial"/>
              </a:rPr>
              <a:t>Znakomite 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zaplecze biznesowe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, wykwalifikowana 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kadra pracownicza.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Arial"/>
              </a:rPr>
              <a:t>Atrakcyjne 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tereny inwestycyjne.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pl-PL" sz="2000">
                <a:solidFill>
                  <a:srgbClr val="000000"/>
                </a:solidFill>
                <a:latin typeface="Arial"/>
              </a:rPr>
              <a:t>Różnorodność szkół 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– dostępność kształcenia w każdej dziedzinie nauki.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Arial"/>
              </a:rPr>
              <a:t>Prestiżowe wydarzenia kulturalne i sportowe.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000">
                <a:solidFill>
                  <a:srgbClr val="000000"/>
                </a:solidFill>
                <a:latin typeface="Arial"/>
              </a:rPr>
              <a:t>Unikalne 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atrakcje</a:t>
            </a:r>
            <a:r>
              <a:rPr lang="pl-PL" sz="2000">
                <a:solidFill>
                  <a:srgbClr val="000000"/>
                </a:solidFill>
                <a:latin typeface="Arial"/>
              </a:rPr>
              <a:t> </a:t>
            </a:r>
            <a:r>
              <a:rPr b="1" lang="pl-PL" sz="2000">
                <a:solidFill>
                  <a:srgbClr val="000000"/>
                </a:solidFill>
                <a:latin typeface="Arial"/>
              </a:rPr>
              <a:t>turystyczne.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3357720" y="428760"/>
            <a:ext cx="5357520" cy="7855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l-PL" sz="2800">
                <a:solidFill>
                  <a:srgbClr val="000000"/>
                </a:solidFill>
                <a:latin typeface="Arial"/>
              </a:rPr>
              <a:t>Metropolia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