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84" r:id="rId3"/>
    <p:sldId id="260" r:id="rId4"/>
    <p:sldId id="272" r:id="rId5"/>
    <p:sldId id="261" r:id="rId6"/>
    <p:sldId id="285" r:id="rId7"/>
    <p:sldId id="277" r:id="rId8"/>
    <p:sldId id="273" r:id="rId9"/>
    <p:sldId id="278" r:id="rId10"/>
    <p:sldId id="279" r:id="rId11"/>
    <p:sldId id="281" r:id="rId12"/>
    <p:sldId id="282" r:id="rId13"/>
    <p:sldId id="265" r:id="rId14"/>
    <p:sldId id="283" r:id="rId15"/>
    <p:sldId id="286" r:id="rId16"/>
    <p:sldId id="287" r:id="rId17"/>
    <p:sldId id="268" r:id="rId18"/>
    <p:sldId id="288" r:id="rId19"/>
    <p:sldId id="289" r:id="rId20"/>
    <p:sldId id="290" r:id="rId21"/>
    <p:sldId id="291" r:id="rId22"/>
    <p:sldId id="275" r:id="rId23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313202C-9A45-4C56-8834-A7B78FD18947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84BCFD2-58EC-418E-9803-D4B4FB5DA8C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CFD2-58EC-418E-9803-D4B4FB5DA8C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5B817A3-367F-4C48-9DB4-FBF8A44DEE0E}" type="datetimeFigureOut">
              <a:rPr lang="pl-PL" smtClean="0"/>
              <a:pPr/>
              <a:t>2013-09-10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C2080E7-8EDA-4B55-B8F0-B97CED369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4797152"/>
            <a:ext cx="8602464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NOWY SYSTEM GOSPODAROWANIA ODPADAMI</a:t>
            </a:r>
            <a:br>
              <a:rPr lang="pl-PL" dirty="0" smtClean="0"/>
            </a:br>
            <a:r>
              <a:rPr lang="pl-PL" dirty="0" smtClean="0"/>
              <a:t>W NASZYM MIEŚCIE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600" b="1" u="sng" dirty="0" smtClean="0"/>
              <a:t>SEGREGUJESZ – ŚWIAT RATUJESZ!</a:t>
            </a:r>
            <a:endParaRPr lang="pl-PL" sz="3600" b="1" u="sng" dirty="0"/>
          </a:p>
        </p:txBody>
      </p:sp>
      <p:pic>
        <p:nvPicPr>
          <p:cNvPr id="6" name="Picture 4" descr="C:\Users\Suseł\AppData\Local\Microsoft\Windows\Temporary Internet Files\Content.IE5\CGQWJG1X\MC9003435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2873806" cy="284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2880320" cy="8640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  TUTAJ </a:t>
            </a:r>
            <a:br>
              <a:rPr lang="pl-PL" sz="3200" b="1" dirty="0" smtClean="0"/>
            </a:br>
            <a:r>
              <a:rPr lang="pl-PL" sz="3200" b="1" dirty="0" smtClean="0"/>
              <a:t>WYRZUCAMY: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2996952"/>
            <a:ext cx="4434136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pl-PL" b="1" dirty="0" smtClean="0"/>
          </a:p>
          <a:p>
            <a:r>
              <a:rPr lang="pl-PL" b="1" dirty="0" smtClean="0"/>
              <a:t>GAZETY, CZASOPISMA</a:t>
            </a:r>
          </a:p>
          <a:p>
            <a:r>
              <a:rPr lang="pl-PL" b="1" dirty="0" smtClean="0"/>
              <a:t>PAPIER SZKOLNY, BIUROWY</a:t>
            </a:r>
          </a:p>
          <a:p>
            <a:r>
              <a:rPr lang="pl-PL" b="1" dirty="0" smtClean="0"/>
              <a:t>KATALOGI, ULOTKI, BROSZURY, REKLAMY</a:t>
            </a:r>
          </a:p>
          <a:p>
            <a:r>
              <a:rPr lang="pl-PL" b="1" dirty="0" smtClean="0"/>
              <a:t>STARE ZESZYTY I KSIĄŻKI</a:t>
            </a:r>
            <a:r>
              <a:rPr lang="pl-PL" b="1" dirty="0"/>
              <a:t> </a:t>
            </a:r>
            <a:r>
              <a:rPr lang="pl-PL" dirty="0" smtClean="0"/>
              <a:t>(bez twardych okładek)</a:t>
            </a:r>
          </a:p>
          <a:p>
            <a:r>
              <a:rPr lang="pl-PL" b="1" dirty="0" smtClean="0"/>
              <a:t>KOPERTY</a:t>
            </a:r>
          </a:p>
          <a:p>
            <a:r>
              <a:rPr lang="pl-PL" b="1" dirty="0" smtClean="0"/>
              <a:t>KARTONY, TEKTURĘ </a:t>
            </a:r>
            <a:r>
              <a:rPr lang="pl-PL" dirty="0" smtClean="0"/>
              <a:t>(zwykłą i falistą)</a:t>
            </a:r>
          </a:p>
          <a:p>
            <a:r>
              <a:rPr lang="pl-PL" b="1" dirty="0" smtClean="0"/>
              <a:t>TORBY PAPIEROWE </a:t>
            </a:r>
            <a:r>
              <a:rPr lang="pl-PL" dirty="0" smtClean="0"/>
              <a:t>(czyste) itp.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2996952"/>
            <a:ext cx="4644008" cy="3429000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</a:pPr>
            <a:endParaRPr lang="pl-PL" b="1" dirty="0" smtClean="0"/>
          </a:p>
          <a:p>
            <a:pPr>
              <a:buClr>
                <a:srgbClr val="FF0000"/>
              </a:buClr>
            </a:pPr>
            <a:r>
              <a:rPr lang="pl-PL" b="1" dirty="0" smtClean="0"/>
              <a:t>TAPET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BRUDNEGO I TŁUSTEGO PAPIERU </a:t>
            </a:r>
            <a:r>
              <a:rPr lang="pl-PL" dirty="0" smtClean="0"/>
              <a:t>(np. zabrudzonego resztkami żywności)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PAPIERU WOSKOWANEGO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PIELUCH JEDNORAZOWYCH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ARTYKUŁÓW HIGIENICZNYCH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KALKI TECHNICZNEJ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MOKREGO PAPIERU I TEKTURY </a:t>
            </a:r>
            <a:r>
              <a:rPr lang="pl-PL" dirty="0" smtClean="0"/>
              <a:t>itp</a:t>
            </a:r>
            <a:r>
              <a:rPr lang="pl-PL" b="1" dirty="0" smtClean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13965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1306107" cy="151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076056" y="18864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TUTAJ 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WYRZUCAMY: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6552728" cy="13546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3306182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3024336" cy="23082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2880320" cy="8640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  TUTAJ </a:t>
            </a:r>
            <a:br>
              <a:rPr lang="pl-PL" sz="3200" b="1" dirty="0" smtClean="0"/>
            </a:br>
            <a:r>
              <a:rPr lang="pl-PL" sz="3200" b="1" dirty="0" smtClean="0"/>
              <a:t>WYRZUCAMY: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2636912"/>
            <a:ext cx="4499992" cy="4221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pl-PL" sz="3300" b="1" dirty="0" smtClean="0"/>
              <a:t>BUTELKI TYPU PET </a:t>
            </a:r>
            <a:r>
              <a:rPr lang="pl-PL" sz="3300" dirty="0" smtClean="0"/>
              <a:t>(zgniecione)</a:t>
            </a:r>
          </a:p>
          <a:p>
            <a:r>
              <a:rPr lang="pl-PL" sz="3300" b="1" dirty="0" smtClean="0"/>
              <a:t>Plastikowe zakrętki</a:t>
            </a:r>
          </a:p>
          <a:p>
            <a:r>
              <a:rPr lang="pl-PL" sz="3300" b="1" dirty="0" smtClean="0"/>
              <a:t>Butelki po płynach do mycia, szamponach</a:t>
            </a:r>
            <a:r>
              <a:rPr lang="pl-PL" sz="3300" dirty="0" smtClean="0"/>
              <a:t> itp.</a:t>
            </a:r>
          </a:p>
          <a:p>
            <a:r>
              <a:rPr lang="pl-PL" sz="3300" b="1" dirty="0" smtClean="0"/>
              <a:t>Worki, reklamówki </a:t>
            </a:r>
          </a:p>
          <a:p>
            <a:r>
              <a:rPr lang="pl-PL" sz="3300" b="1" dirty="0" smtClean="0"/>
              <a:t>Plastikowe koszyki</a:t>
            </a:r>
            <a:r>
              <a:rPr lang="pl-PL" sz="3300" dirty="0" smtClean="0"/>
              <a:t> po owocach</a:t>
            </a:r>
          </a:p>
          <a:p>
            <a:r>
              <a:rPr lang="pl-PL" sz="3300" b="1" dirty="0" smtClean="0"/>
              <a:t>Opakowania </a:t>
            </a:r>
            <a:r>
              <a:rPr lang="pl-PL" sz="3300" b="1" dirty="0" err="1" smtClean="0"/>
              <a:t>wielomateriałowe</a:t>
            </a:r>
            <a:r>
              <a:rPr lang="pl-PL" sz="3300" b="1" dirty="0" smtClean="0"/>
              <a:t> – typu tetra pak </a:t>
            </a:r>
            <a:r>
              <a:rPr lang="pl-PL" sz="3300" dirty="0" smtClean="0"/>
              <a:t>(po sokach, mleku itp.)</a:t>
            </a:r>
          </a:p>
          <a:p>
            <a:r>
              <a:rPr lang="pl-PL" sz="3300" b="1" dirty="0" smtClean="0"/>
              <a:t>Puszki po napojach i produktach spożywczych </a:t>
            </a:r>
            <a:r>
              <a:rPr lang="pl-PL" sz="3300" dirty="0" smtClean="0"/>
              <a:t>(konserwach itp.)</a:t>
            </a:r>
          </a:p>
          <a:p>
            <a:r>
              <a:rPr lang="pl-PL" sz="3300" b="1" dirty="0" smtClean="0"/>
              <a:t>Drobne części metalu</a:t>
            </a:r>
          </a:p>
          <a:p>
            <a:r>
              <a:rPr lang="pl-PL" sz="3300" b="1" dirty="0" smtClean="0"/>
              <a:t>Kapsle metalowe, zakrętki od słoików</a:t>
            </a:r>
          </a:p>
          <a:p>
            <a:r>
              <a:rPr lang="pl-PL" sz="3300" b="1" dirty="0" smtClean="0"/>
              <a:t>Metalowe narzędzia</a:t>
            </a:r>
          </a:p>
          <a:p>
            <a:r>
              <a:rPr lang="pl-PL" sz="3300" b="1" dirty="0" smtClean="0"/>
              <a:t>Folia aluminiowa                       </a:t>
            </a:r>
            <a:r>
              <a:rPr lang="pl-PL" sz="3300" dirty="0" smtClean="0"/>
              <a:t>itp</a:t>
            </a:r>
            <a:r>
              <a:rPr lang="pl-PL" sz="3300" b="1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2636912"/>
            <a:ext cx="4572000" cy="422108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Clr>
                <a:srgbClr val="FF0000"/>
              </a:buClr>
            </a:pPr>
            <a:r>
              <a:rPr lang="pl-PL" sz="3300" b="1" dirty="0" smtClean="0"/>
              <a:t>Butelek i pojemników z zawartością 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Baterii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Opakowań po lekach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Zabawek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Zużytego sprzętu AGD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Zużytego sprzętu elektronicznego 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Styropianu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Tworzyw sztucznych pochodzenia medycznego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Opakowań i butelek po olejach, smarach itp.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Puszek i pojemników po farbach i lakierach</a:t>
            </a:r>
          </a:p>
          <a:p>
            <a:pPr>
              <a:buClr>
                <a:srgbClr val="FF0000"/>
              </a:buClr>
            </a:pPr>
            <a:r>
              <a:rPr lang="pl-PL" sz="3300" b="1" dirty="0" smtClean="0"/>
              <a:t>Opakowań po chemikaliach, środkach </a:t>
            </a:r>
            <a:r>
              <a:rPr lang="pl-PL" sz="3300" b="1" dirty="0" err="1" smtClean="0"/>
              <a:t>chwasto</a:t>
            </a:r>
            <a:r>
              <a:rPr lang="pl-PL" sz="3300" b="1" dirty="0" smtClean="0"/>
              <a:t>- i owadobójczych                            </a:t>
            </a:r>
            <a:r>
              <a:rPr lang="pl-PL" sz="3300" dirty="0" smtClean="0"/>
              <a:t>itp</a:t>
            </a:r>
            <a:r>
              <a:rPr lang="pl-PL" sz="3300" b="1" dirty="0" smtClean="0"/>
              <a:t>.</a:t>
            </a:r>
          </a:p>
          <a:p>
            <a:pPr>
              <a:buClr>
                <a:srgbClr val="FF0000"/>
              </a:buClr>
            </a:pPr>
            <a:endParaRPr lang="pl-PL" sz="3300" b="1" dirty="0" smtClean="0"/>
          </a:p>
          <a:p>
            <a:pPr>
              <a:buClr>
                <a:srgbClr val="FF0000"/>
              </a:buClr>
              <a:buNone/>
            </a:pPr>
            <a:endParaRPr lang="pl-PL" sz="1800" b="1" dirty="0" smtClean="0"/>
          </a:p>
          <a:p>
            <a:pPr>
              <a:buClr>
                <a:srgbClr val="FF0000"/>
              </a:buClr>
              <a:buNone/>
            </a:pPr>
            <a:endParaRPr lang="pl-PL" sz="1800" b="1" dirty="0" smtClean="0"/>
          </a:p>
          <a:p>
            <a:pPr>
              <a:buClr>
                <a:srgbClr val="FF0000"/>
              </a:buClr>
              <a:buNone/>
            </a:pPr>
            <a:endParaRPr lang="pl-PL" sz="18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124744"/>
            <a:ext cx="1224136" cy="132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1052736"/>
            <a:ext cx="1152128" cy="133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076056" y="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TUTAJ 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WYRZUCAMY: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3341453" cy="244827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644496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7260670" cy="14089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2880320" cy="8640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  TUTAJ </a:t>
            </a:r>
            <a:br>
              <a:rPr lang="pl-PL" sz="3200" b="1" dirty="0" smtClean="0"/>
            </a:br>
            <a:r>
              <a:rPr lang="pl-PL" sz="3200" b="1" dirty="0" smtClean="0"/>
              <a:t>WYRZUCAMY: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2996952"/>
            <a:ext cx="4434136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pl-PL" b="1" dirty="0" smtClean="0"/>
          </a:p>
          <a:p>
            <a:r>
              <a:rPr lang="pl-PL" b="1" dirty="0" smtClean="0"/>
              <a:t>TRAWA, LIŚCIE, </a:t>
            </a:r>
          </a:p>
          <a:p>
            <a:r>
              <a:rPr lang="pl-PL" b="1" dirty="0" smtClean="0"/>
              <a:t>MAŁE KAWAŁKI DREWNA, NP. GAŁĄZKI PO PRZYCINANIU DRZEW</a:t>
            </a:r>
          </a:p>
          <a:p>
            <a:r>
              <a:rPr lang="pl-PL" b="1" dirty="0" smtClean="0"/>
              <a:t>KWIATY CIĘTE I DONICZKOWE</a:t>
            </a:r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</a:t>
            </a:r>
            <a:r>
              <a:rPr lang="pl-PL" u="sng" dirty="0" smtClean="0"/>
              <a:t>W przypadku właścicieli nieruchomości jednorodzinnych można wyrzucać także:</a:t>
            </a:r>
          </a:p>
          <a:p>
            <a:r>
              <a:rPr lang="pl-PL" b="1" dirty="0" smtClean="0"/>
              <a:t>Resztki owoców i warzyw</a:t>
            </a:r>
          </a:p>
          <a:p>
            <a:r>
              <a:rPr lang="pl-PL" b="1" dirty="0" smtClean="0"/>
              <a:t>Skorupki po jajkach i orzechach</a:t>
            </a:r>
          </a:p>
          <a:p>
            <a:r>
              <a:rPr lang="pl-PL" b="1" dirty="0" smtClean="0"/>
              <a:t>Skórki po owocach i warzywach itp.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2996952"/>
            <a:ext cx="4644008" cy="3429000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</a:pPr>
            <a:endParaRPr lang="pl-PL" b="1" dirty="0" smtClean="0"/>
          </a:p>
          <a:p>
            <a:pPr>
              <a:buClr>
                <a:srgbClr val="FF0000"/>
              </a:buClr>
            </a:pPr>
            <a:r>
              <a:rPr lang="pl-PL" b="1" dirty="0" smtClean="0"/>
              <a:t>Resztek ryb, wędlin, mięs, kości</a:t>
            </a:r>
            <a:endParaRPr lang="pl-PL" dirty="0" smtClean="0"/>
          </a:p>
          <a:p>
            <a:pPr>
              <a:buClr>
                <a:srgbClr val="FF0000"/>
              </a:buClr>
            </a:pPr>
            <a:r>
              <a:rPr lang="pl-PL" b="1" dirty="0" smtClean="0"/>
              <a:t>Roślin trujących </a:t>
            </a:r>
            <a:r>
              <a:rPr lang="pl-PL" dirty="0" smtClean="0"/>
              <a:t>(np. Bieluń, bluszcz, fuksja, filodendron)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Chorych części roślin </a:t>
            </a:r>
            <a:r>
              <a:rPr lang="pl-PL" dirty="0" smtClean="0"/>
              <a:t>(np. liście porażone grzybami, </a:t>
            </a:r>
            <a:r>
              <a:rPr lang="pl-PL" dirty="0" err="1" smtClean="0"/>
              <a:t>plamistościami</a:t>
            </a:r>
            <a:r>
              <a:rPr lang="pl-PL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Roślin potraktowanych chemicznymi środkami ochronnymi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Odpadów </a:t>
            </a:r>
            <a:r>
              <a:rPr lang="pl-PL" b="1" dirty="0" err="1" smtClean="0"/>
              <a:t>niebiodegradowalnych</a:t>
            </a:r>
            <a:r>
              <a:rPr lang="pl-PL" b="1" dirty="0" smtClean="0"/>
              <a:t> itp.</a:t>
            </a:r>
          </a:p>
          <a:p>
            <a:pPr>
              <a:buClr>
                <a:srgbClr val="FF0000"/>
              </a:buClr>
              <a:buNone/>
            </a:pPr>
            <a:endParaRPr lang="pl-PL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13965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1306107" cy="151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076056" y="18864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TUTAJ 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WYRZUCAMY: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0" y="1772816"/>
            <a:ext cx="4104456" cy="316835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Gdzie są miejsca w których można się ich pozbyć?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283968" cy="416592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Meble i inne odpady wielkogabarytowe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Chemikalia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Przeterminowane leki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Zużyte baterie i akumulatory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Zużyty sprzęt elektryczny i elektroniczny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Zużyte opony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budowlane</a:t>
            </a:r>
          </a:p>
          <a:p>
            <a:pPr marL="64008" indent="0">
              <a:buNone/>
            </a:pPr>
            <a:endParaRPr lang="pl-PL" dirty="0"/>
          </a:p>
        </p:txBody>
      </p:sp>
      <p:pic>
        <p:nvPicPr>
          <p:cNvPr id="36866" name="Picture 2" descr="C:\Users\Suseł\AppData\Local\Microsoft\Windows\Temporary Internet Files\Content.IE5\R61GCYWB\MP9004229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2318319" cy="1691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pole tekstowe 5"/>
          <p:cNvSpPr txBox="1"/>
          <p:nvPr/>
        </p:nvSpPr>
        <p:spPr>
          <a:xfrm>
            <a:off x="0" y="692696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SELEKTYWNA ZBIÓRKA ODPADÓW OBEJMUJE RÓWNIEŻ ODPADY TAKIE JAK: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asienka\AppData\Local\Microsoft\Windows\Temporary Internet Files\Content.IE5\XE8P8FOD\MC900319436[1].wmf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146" y="3418731"/>
            <a:ext cx="627356" cy="7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sienka\AppData\Local\Microsoft\Windows\Temporary Internet Files\Content.IE5\XE8P8FOD\MC9003569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710" y="2888641"/>
            <a:ext cx="1088641" cy="76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030" y="2372215"/>
            <a:ext cx="680000" cy="6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asienka\AppData\Local\Microsoft\Windows\Temporary Internet Files\Content.IE5\LKJUITBF\MC9002152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426" y="2372215"/>
            <a:ext cx="944795" cy="7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asienka\AppData\Local\Microsoft\Windows\Temporary Internet Files\Content.IE5\XE8P8FOD\MC9002398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175" y="2995291"/>
            <a:ext cx="1028997" cy="6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asienka\AppData\Local\Microsoft\Windows\Temporary Internet Files\Content.IE5\7K5UW5SZ\MC90040401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824" y="3030014"/>
            <a:ext cx="797143" cy="7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basienka\AppData\Local\Microsoft\Windows\Temporary Internet Files\Content.IE5\9M30ZGAE\MC90033478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546" y="3418731"/>
            <a:ext cx="885252" cy="8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260648"/>
            <a:ext cx="29713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Wystawka przed posesją</a:t>
            </a:r>
            <a:endParaRPr lang="pl-PL" sz="1400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238895" y="272293"/>
            <a:ext cx="37394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Miejski Punkt Zbiórki Odpadów Niebezpiecznych </a:t>
            </a:r>
            <a:r>
              <a:rPr lang="pl-PL" sz="1400" b="1" dirty="0" smtClean="0"/>
              <a:t>i wybrane apteki</a:t>
            </a:r>
            <a:endParaRPr lang="pl-PL" sz="1400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677038" y="2164169"/>
            <a:ext cx="348587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Punkty wyznaczone przez urząd miasta</a:t>
            </a:r>
            <a:endParaRPr lang="pl-PL" sz="1400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80617" y="4077072"/>
            <a:ext cx="348587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Miejski Punkt Zbiórki Odpadów </a:t>
            </a:r>
            <a:r>
              <a:rPr lang="pl-PL" sz="1400" b="1" dirty="0" smtClean="0"/>
              <a:t>Niebezpiecznych, mobilne punkty selektywnego zbierania odpadów komunalnych, wybrane placówki handlowe, oświatowe, budynki urzędu miasta </a:t>
            </a:r>
            <a:endParaRPr lang="pl-PL" sz="1400" b="1" dirty="0"/>
          </a:p>
        </p:txBody>
      </p:sp>
      <p:sp>
        <p:nvSpPr>
          <p:cNvPr id="6" name="Prostokąt 5"/>
          <p:cNvSpPr/>
          <p:nvPr/>
        </p:nvSpPr>
        <p:spPr>
          <a:xfrm>
            <a:off x="5309760" y="4658936"/>
            <a:ext cx="35977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400" b="1" dirty="0"/>
              <a:t>mobilne punkty selektywnego zbierania odpadów komunalnych</a:t>
            </a:r>
            <a:endParaRPr lang="pl-PL" sz="14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43555" y="2164169"/>
            <a:ext cx="348587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Miejski Punkt Zbiórki Odpadów Niebezpiecznych</a:t>
            </a:r>
          </a:p>
        </p:txBody>
      </p:sp>
    </p:spTree>
    <p:extLst>
      <p:ext uri="{BB962C8B-B14F-4D97-AF65-F5344CB8AC3E}">
        <p14:creationId xmlns:p14="http://schemas.microsoft.com/office/powerpoint/2010/main" xmlns="" val="33601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0.04741 C 0.02431 0.04371 0.02257 0.04001 0.02066 0.03631 C 0.01823 0.03122 0.01111 0.02359 0.01111 0.02382 C 0.00781 0.01018 0.01267 0.0259 0.00556 0.01434 C 0.00469 0.01295 0.00504 0.01041 0.00417 0.00902 C 0.00278 0.00671 0.00052 0.00555 -0.00121 0.00347 C -0.00399 -7.30805E-7 -0.0059 -0.00509 -0.00937 -0.0074 C -0.01371 -0.01041 -0.01771 -0.01272 -0.0217 -0.01665 C -0.02656 -0.02151 -0.02951 -0.0266 -0.03542 -0.02937 C -0.03993 -0.03839 -0.05139 -0.04556 -0.05746 -0.05134 C -0.06545 -0.05874 -0.07309 -0.06707 -0.08073 -0.07493 C -0.09149 -0.08626 -0.10191 -0.09736 -0.11354 -0.10777 C -0.1158 -0.10962 -0.11719 -0.11286 -0.1191 -0.11517 C -0.12309 -0.1198 -0.14114 -0.13691 -0.14392 -0.13876 C -0.15087 -0.14362 -0.15712 -0.15032 -0.16424 -0.15518 C -0.17014 -0.15911 -0.17639 -0.16189 -0.18212 -0.16628 C -0.2026 -0.18178 -0.22066 -0.20097 -0.24375 -0.20999 C -0.25208 -0.21785 -0.26128 -0.22433 -0.26979 -0.23196 C -0.2743 -0.23612 -0.27795 -0.24167 -0.28212 -0.24653 C -0.28489 -0.24954 -0.28767 -0.25231 -0.29028 -0.25555 C -0.29323 -0.25902 -0.29844 -0.26665 -0.29844 -0.26642 C -0.30035 -0.27382 -0.30191 -0.27706 -0.30677 -0.28122 C -0.30729 -0.28307 -0.30746 -0.28492 -0.30816 -0.28654 C -0.30885 -0.28839 -0.31007 -0.29001 -0.31076 -0.29209 C -0.31406 -0.30296 -0.31562 -0.31406 -0.3217 -0.32308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18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281E-7 C -0.00052 -0.01156 -0.00278 -0.02313 -0.00278 -0.03469 C -0.00278 -0.0562 0.00087 -0.07771 0.00417 -0.09852 C 0.0066 -0.11378 0.01372 -0.1383 0.02604 -0.14246 C 0.03038 -0.14616 0.03368 -0.1524 0.03837 -0.15518 C 0.0408 -0.1568 0.04375 -0.15634 0.04653 -0.15703 C 0.07743 -0.16536 0.11007 -0.16189 0.14115 -0.16258 C 0.15799 -0.16374 0.17379 -0.16559 0.19045 -0.1679 C 0.20382 -0.1716 0.21684 -0.17553 0.23021 -0.179 C 0.23455 -0.18339 0.23993 -0.18524 0.24392 -0.18987 C 0.24688 -0.19334 0.24896 -0.19796 0.25208 -0.20074 C 0.2566 -0.2049 0.26441 -0.21531 0.26441 -0.21531 C 0.26528 -0.21901 0.26719 -0.22641 0.26719 -0.22641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6735E-6 C -0.01042 -0.00208 -0.01806 -0.00416 -0.02882 -0.00532 C -0.0441 -0.00393 -0.04913 -0.00046 -0.06302 0.00185 C -0.0724 0.00624 -0.08212 0.00879 -0.09167 0.01272 C -0.10174 0.02174 -0.11563 0.02567 -0.12743 0.03099 C -0.13264 0.03585 -0.13611 0.03677 -0.14236 0.03839 C -0.15052 0.04648 -0.15556 0.04764 -0.1658 0.04926 C -0.17587 0.05388 -0.18351 0.05828 -0.19444 0.06036 C -0.20556 0.06475 -0.21719 0.06614 -0.22882 0.06753 C -0.23333 0.06961 -0.23785 0.071 -0.24236 0.07308 C -0.25608 0.07239 -0.26979 0.07216 -0.28351 0.07123 C -0.29149 0.07054 -0.28993 0.06961 -0.29583 0.06753 C -0.29948 0.06614 -0.30677 0.06383 -0.30677 0.06383 C -0.31215 0.05944 -0.31806 0.05481 -0.32465 0.05481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5097E-6 C -0.01128 0.00509 -0.01719 0.02359 -0.02604 0.03284 C -0.03542 0.04255 -0.04618 0.04972 -0.05625 0.05828 C -0.075 0.07401 -0.09097 0.09482 -0.10833 0.11309 C -0.11476 0.1198 -0.12014 0.12859 -0.12743 0.13321 C -0.13524 0.13807 -0.14288 0.14292 -0.15069 0.14778 C -0.15486 0.15333 -0.15833 0.15957 -0.16302 0.1642 C -0.16944 0.17068 -0.18368 0.18062 -0.18368 0.18062 C -0.19896 0.20513 -0.22153 0.22132 -0.24115 0.2389 C -0.27934 0.27313 -0.23698 0.23774 -0.3 0.28816 C -0.30417 0.2914 -0.30694 0.29741 -0.31094 0.30111 C -0.33351 0.32308 -0.35972 0.34551 -0.38628 0.35754 C -0.38819 0.35939 -0.3901 0.36101 -0.39184 0.36309 C -0.39392 0.36563 -0.39757 0.3772 -0.40139 0.37211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4699E-6 C 0.00868 0.01203 0.01493 0.03284 0.0191 0.04926 C 0.02917 0.0895 0.01615 0.05065 0.03142 0.0858 C 0.03212 0.08742 0.03177 0.08996 0.03281 0.09135 C 0.03559 0.09505 0.03958 0.09667 0.04236 0.10037 C 0.05243 0.11378 0.05955 0.13113 0.06979 0.14431 C 0.08142 0.15934 0.09462 0.17206 0.10677 0.18617 C 0.11632 0.19727 0.1224 0.21277 0.13142 0.22456 C 0.1375 0.23242 0.14479 0.23844 0.1507 0.2463 C 0.16389 0.26388 0.17656 0.28492 0.19583 0.29024 C 0.20521 0.29648 0.21441 0.29903 0.22465 0.30111 C 0.23125 0.30412 0.25174 0.31152 0.24653 0.29741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5.73543E-7 C 0.01336 0.00439 -0.00087 -0.00208 0.00815 0.0074 C 0.01215 0.01156 0.021 0.0111 0.02604 0.01272 C 0.04635 0.0266 0.07048 0.03816 0.09322 0.04024 C 0.10781 0.04163 0.13697 0.04371 0.13697 0.04371 C 0.16093 0.0488 0.18385 0.05296 0.20815 0.05481 C 0.23958 0.05134 0.27135 0.04972 0.30277 0.04556 C 0.31874 0.03932 0.3118 0.04163 0.32326 0.03839 C 0.32517 0.03654 0.32673 0.03423 0.32881 0.03284 C 0.33055 0.03168 0.33281 0.03261 0.3342 0.03099 C 0.33472 0.0303 0.34322 0.01596 0.34513 0.01087 C 0.34617 0.00786 0.34635 0.00439 0.34791 0.00185 C 0.3493 -0.00023 0.35156 -0.00069 0.35347 -0.00185 C 0.35225 -0.04209 0.35572 -0.04278 0.34652 -0.06753 " pathEditMode="relative" ptsTypes="fffffffffffffA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24884E-6 C 0.00313 0.01272 -5E-6 -0.00278 -5E-6 0.02012 C -5E-6 0.03353 -0.00018 0.0488 0.00538 0.06036 C 0.00833 0.07932 0.01615 0.09574 0.02465 0.11124 C 0.0283 0.11771 0.02969 0.12373 0.0342 0.12951 C 0.03733 0.14223 0.03299 0.12812 0.04514 0.14431 C 0.04792 0.14801 0.04931 0.15333 0.05208 0.15703 C 0.05434 0.16559 0.05868 0.17044 0.06302 0.17715 C 0.07205 0.19126 0.07726 0.20513 0.08906 0.21531 C 0.09219 0.2278 0.08767 0.21346 0.09583 0.22641 C 0.0967 0.2278 0.09635 0.23034 0.09722 0.23173 C 0.09965 0.2352 0.10278 0.23774 0.10538 0.24098 C 0.11129 0.24815 0.11545 0.25532 0.12049 0.26272 C 0.12622 0.27105 0.13264 0.27683 0.13837 0.28469 C 0.14809 0.29787 0.13698 0.2877 0.14653 0.29556 C 0.15174 0.30597 0.15885 0.31105 0.1658 0.31938 C 0.17726 0.33302 0.16163 0.31591 0.17396 0.3321 C 0.17813 0.33742 0.18299 0.34066 0.18767 0.34482 C 0.1941 0.35037 0.19965 0.36055 0.20677 0.36309 C 0.21233 0.36795 0.21545 0.37512 0.22188 0.37766 C 0.225 0.3839 0.22552 0.38622 0.23142 0.39061 C 0.23316 0.39177 0.23524 0.39154 0.23698 0.39246 C 0.23889 0.39339 0.24236 0.39593 0.24236 0.39593 " pathEditMode="relative" ptsTypes="ffffffffffffffffffffffA">
                                      <p:cBhvr>
                                        <p:cTn id="3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b="1" dirty="0" smtClean="0"/>
              <a:t>CO ZROBIĆ Z POZOSTAŁĄ </a:t>
            </a:r>
            <a:br>
              <a:rPr lang="pl-PL" b="1" dirty="0" smtClean="0"/>
            </a:br>
            <a:r>
              <a:rPr lang="pl-PL" b="1" dirty="0" smtClean="0"/>
              <a:t>RESZTĄ ŚMIECI?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038600" cy="4525963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POZOSTAŁE ODPADY KOMUNLANE NIE PODLEGAJĄCE SEGREGACJI WRZUCAMY DO POJEMNIKA LUB WORKA NA ODPADY KOMUNALNE ZMIESZANE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2267744" cy="15966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8" name="Picture 4" descr="http://www.strzegom.pl/2004/strony/aktualnosci/2013/gospodarka_odpadami/czarny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96952"/>
            <a:ext cx="1905000" cy="218122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8880"/>
            <a:ext cx="2304256" cy="1594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9213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/>
              <a:t>Recykling </a:t>
            </a:r>
            <a:r>
              <a:rPr lang="pl-PL" b="1" dirty="0" smtClean="0"/>
              <a:t>- co to jest?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395536" y="1844824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Recykling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odzysk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ramach którego odpady są ponownie przetwarzane na produkty, materiały lub substancje wykorzystywane w pierwotnym celu lub innych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celach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522920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/>
              <a:t>35  x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95"/>
          <a:stretch/>
        </p:blipFill>
        <p:spPr>
          <a:xfrm>
            <a:off x="1187624" y="2996952"/>
            <a:ext cx="2920039" cy="423993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364088" y="5157192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/>
              <a:t> =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00" b="94000" l="0" r="99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713347"/>
            <a:ext cx="2484276" cy="3144653"/>
          </a:xfrm>
          <a:prstGeom prst="rect">
            <a:avLst/>
          </a:prstGeom>
        </p:spPr>
      </p:pic>
      <p:pic>
        <p:nvPicPr>
          <p:cNvPr id="6145" name="Picture 1" descr="C:\Users\Suseł\AppData\Local\Microsoft\Windows\Temporary Internet Files\Content.IE5\IZURM49V\MC90044010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149080"/>
            <a:ext cx="2088232" cy="2219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6895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Znaki na opakowaniach 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853" y="3741171"/>
            <a:ext cx="998633" cy="11095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834" y="1509447"/>
            <a:ext cx="1267734" cy="115248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411251"/>
            <a:ext cx="842193" cy="112687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19" t="6364" r="26077" b="11985"/>
          <a:stretch/>
        </p:blipFill>
        <p:spPr>
          <a:xfrm>
            <a:off x="6948265" y="3890671"/>
            <a:ext cx="1044560" cy="94853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256" y="1376468"/>
            <a:ext cx="939289" cy="112162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93450" y="3866526"/>
            <a:ext cx="1047510" cy="984237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423022" y="270633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selektywne zbieranie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353557" y="273740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przydatność do recyklingu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272521" y="261910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opakowanie do ponownego użytku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63283" y="49538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 nadaje się do przetworzenia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563888" y="495175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opakowanie rozkłada się podczas kompostowania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300191" y="497283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zielony punkt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920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smtClean="0"/>
              <a:t>ODPADY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</a:t>
            </a:r>
            <a:r>
              <a:rPr lang="pl-PL" dirty="0" smtClean="0"/>
              <a:t> –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przedmioty i substancje stałe oraz ciekłe (które nie są ściekami), powstałe w wyniku działalności przemysłowej, gospodarczej lub bytowania człowieka oraz są nieprzydatne w miejscu lub czasie, w którym powstały.</a:t>
            </a:r>
            <a:endParaRPr lang="pl-PL" dirty="0" smtClean="0"/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KOMUNALNE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to odpady związane z nieprzemysłową działalnością człowieka(zwane także bytowymi), czyli </a:t>
            </a:r>
            <a:r>
              <a:rPr lang="pl-P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ŚMIECI WYTWORZONE W NASZYCH DOMACH.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Picture 3" descr="C:\Users\Suseł\AppData\Local\Microsoft\Windows\Temporary Internet Files\Content.IE5\0DN7KZHE\MC9004382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3475" y="3068960"/>
            <a:ext cx="1660525" cy="189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6895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Znaki na opakowaniach 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2" r="21745"/>
          <a:stretch/>
        </p:blipFill>
        <p:spPr>
          <a:xfrm>
            <a:off x="4350797" y="1497927"/>
            <a:ext cx="919563" cy="91956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330" y="1511496"/>
            <a:ext cx="981668" cy="89242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5" t="15763" r="14149" b="12395"/>
          <a:stretch/>
        </p:blipFill>
        <p:spPr>
          <a:xfrm>
            <a:off x="7276107" y="1602388"/>
            <a:ext cx="939424" cy="80153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0" t="3821" r="18934" b="15656"/>
          <a:stretch/>
        </p:blipFill>
        <p:spPr>
          <a:xfrm>
            <a:off x="1925970" y="4058951"/>
            <a:ext cx="998056" cy="91681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789040"/>
            <a:ext cx="853896" cy="1095832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638020" y="262154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 dla opakowań szklanych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387627" y="2621545"/>
            <a:ext cx="296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opakowanie wykonane z aluminium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372199" y="2530653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opakowanie szklane do ponownego wykorzystania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879157" y="5221147"/>
            <a:ext cx="315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 przydatności do ponownego  przetwórstwa w  Polsce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298012" y="5128737"/>
            <a:ext cx="3889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Przydatność do recyklingu 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PET – polietylen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1-7 – tworzywa sztuczne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20-22 – papier i tektura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70-72 – szkło</a:t>
            </a:r>
          </a:p>
        </p:txBody>
      </p:sp>
    </p:spTree>
    <p:extLst>
      <p:ext uri="{BB962C8B-B14F-4D97-AF65-F5344CB8AC3E}">
        <p14:creationId xmlns:p14="http://schemas.microsoft.com/office/powerpoint/2010/main" xmlns="" val="23514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/>
              <a:t>JAK OGRANICZYĆ ILOŚĆ ODPADÓW – KILKA PROSTYCH ZASAD…</a:t>
            </a:r>
            <a:endParaRPr lang="pl-PL" sz="3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5904656" cy="4968552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zakupy noś własne torby, najlepiej materiałowe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 ilość niepotrzebnych opakowań i toreb jednorazowego użytku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Kupuj produkty w opakowaniach zwrotnych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Wybieraj produkty w opakowaniach szklanych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 wykorzystuj dwustronnie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 zużycie jednorazowych naczyń papierowych i plastikowych sztućców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Wybieraj produkty, które ulegają rozkładowi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basienka\AppData\Local\Microsoft\Windows\Temporary Internet Files\Content.IE5\7K5UW5SZ\MC9004418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2816"/>
            <a:ext cx="163195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67" b="87500" l="33667" r="6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691830"/>
            <a:ext cx="3166170" cy="3166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SEGREGUJ Z NAMI - WALCZ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ODPADAMI !!!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8676456" cy="2420888"/>
          </a:xfrm>
        </p:spPr>
        <p:txBody>
          <a:bodyPr>
            <a:normAutofit fontScale="92500" lnSpcReduction="20000"/>
          </a:bodyPr>
          <a:lstStyle/>
          <a:p>
            <a:pPr algn="l"/>
            <a:endParaRPr lang="pl-PL" sz="24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OPRACOWAŁ:</a:t>
            </a:r>
          </a:p>
          <a:p>
            <a:pPr algn="l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Referat Gospodarki Odpadami</a:t>
            </a:r>
          </a:p>
          <a:p>
            <a:pPr algn="l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Wydział Infrastruktury i Rozwoju Miasta </a:t>
            </a:r>
          </a:p>
          <a:p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Siemianowice Śląskie 2013r.</a:t>
            </a:r>
          </a:p>
        </p:txBody>
      </p:sp>
      <p:pic>
        <p:nvPicPr>
          <p:cNvPr id="12294" name="Picture 6" descr="C:\Users\Suseł\AppData\Local\Microsoft\Windows\Temporary Internet Files\Content.IE5\IZURM49V\MC9004246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1950548" cy="1944216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QQERUUEhQVFRUVGRwaGRcYGBkYGRsYFxweGRgeGhwcHCceGh0nHCAcHzAgIycrLCwsFh4xNTAqNSYtLCkBCQoKDgwOGg8PGjUjHCUyLCwqLjQyLiwqKiw0LDA0LiwsMSwwNSwsNSosLCwsKSwqNCksLC8sKSwsLC0sNSwsKf/AABEIAMAAoAMBIgACEQEDEQH/xAAbAAACAgMBAAAAAAAAAAAAAAAABQMGAgQHAf/EAEEQAAIBAgMEBAsHBAIBBQAAAAECAwARBBIhBQYxQRNRYXEHFCIyUlNygZGhwRYzQmKSorEjgtHSFUM0JFRzwvD/xAAaAQACAwEBAAAAAAAAAAAAAAAABAMFBgEC/8QANhEAAQMCAwQIBQQCAwAAAAAAAQACAwQRBSExEkFR8BRSYXGBobHRExUzNJEGMkLBwuEiI/H/2gAMAwEAAhEDEQA/AOe7K2UJwxLsLNbT4863vsyvrH+VG7PmP7f0pxV/S0sT4muc3NZqsrJ45nNa7Id3BJ/syvrH+VH2ZX1j/KnFFM9Cg6vqlPmFT1vRJ/syvrH+VH2ZX1j/ACpxRR0KDq+qPmFT1vRJ/syvrH+VH2ZX1j/KnNRz4hUF3ZV7zauGjpxmW+q9CvqSbB3kPZKvsyvrH+VH2ZX1j/Km0UquLqwYdhvWdAo4Do31Qa+pGRd5BJvsyvrH+VH2ZX1j/KnFFd6FB1fVefmFT1vRJ/syvrH+VH2ZX1j/ACpxRR0KDq+qPmFT1vRJ/syvrH+VH2ZX1j/KnFFHQoOr6o+YVPW9En+zK+sf5UfZlfWP8qcUUdCg6vqj5hU9b0Sf7Mr6x/lWjtXZIgVWDMbtbX48qs1KN5vu09sfwaXqaWJkTnNbmmqStnkma1zsvBebs+ZJ7f0pxSfdnzJPb+lOKYovoN53pXEPuHc7kUUUU2kkUUUUIQzWBPVVh3f2VLGShhz5/IlUNCsjyFb2vKekjjXNYuguPKsCTpXWiL2QcXZEHe7qv1q97X2dHK2IZ+laYCPJECPKmliyEFCNSGUyG1vNvcCqLFXm7WjvWiweMbLn+C1cLu6jFlkw+FhaUNEyhlkmjlNyk7MGJSPpbKANbOpYk6VUZIijvG/nxnK3LXtHI8fhppV8x0kSwYqeI4gTkKyI5HlWkTK0cYupBksGHG/GxIqu76FfG7KVZ1S0rKuUGUySMRbjcAga8rdVQYbK4S7O4pjFYmmHb3jT8pHRRRWkWVRRRRQhFFFFCEUUUUIRSjeb7tPbH8Gm9KN5fu09sfwaUrPouTlB9wxebs+ZJ7f0pxSfdnzZPb+lOKKL6Ded67iH3L/D0RRRRTaSRXtFeG+lgWJICqOLMxsoHaTYVwkAXK61pcbBRzstrNrf8PEnXq77a8qumD3Rm2dEuKlAbpGCzwklskTaKS4ObR/OUHIQ5uDa5sGzdzfE4WQjP02Gl8YawI6QBcoU8Qti6heByA8eNhgdMdgcodH6WHKxBDgM6WN7c7n5Vmquq+ObAZea1lFR9HFybny57VQ8BsFMbiRFh+jw0UKCU9Fh2WzuQYSOm0BuC11UEhbZiDpVNsbOfDYmWGZ+kkzkmS1hIWAckdozC68riut7o7QWSKXFyEJ0jBWLHKF6FRGwJOgAk6T41pYnYabSTFILZGxCss2XUARR3aIkam4y34HUVFTT/AftWupqun6RHs3suT0VLjMM0M0kDkdJE2VrcDzVh2MLEdV7cqirUMeHtDm6FY+Rjo3FrtQiiiiva8IooooQiiiihCKUbzfdp7f0NN6Ubzfdp7f0NKVn0HJ2g+4Ysd2fNk9v6U5pNuz5snt/SnNFF9BvO9GIfcu8PQIoooptJL2rl4LthLNOcRKL5FDQKQbXJKmQ3Fr2tl/LIDz0qmztn+MzxQXt0zhCRxC8XI7coPyrr28obCxF4mEcccRtbKoDQ2eMa2JDKGjI10IqmxKci0Q8VfYVTA3md4JrPtEpiY4WtllRyp5hoyuYdoKsO7Ieulu8WyIljfEQoiTwjOHQBWIjs7IxXzgygrla48quVbb3vnxOJXGC8ZhsYI73yi9zm5FpODDqsOVdhwQBxGJQ38oRuwNrAupQge5L++quWF0dtrfmriKdkpdsbskj3JwK4lDO9miE8xw6HVQDK7dLY6F2J0P4QBbUkl7jdoJBiU6SQIJY3AzNYZoiG0vpfKzHuTspFu1KcPsJDGbNFA1jpxQtfjpxHOq54VcR46MNFArPNmkHQlbSBjHmUlTy0vmGnbUbRc2UrjYXTrend2DaKPLhAPGhaQEqy9IuXLlJYDyWUCxGl1U1zDXUEEEEgqRYhgbEEciDpXbsNtGPDYI4mSZpkCdI0hPnaa5F0ygnQLyJtXE5Z2kd5HFmkdpGHUXOYj3XA91W2GPfct/j/apMXYyzX/y/pY1i8gXjz4V6TbU8vpS+ROEjE5hrqTl14i3AdV6YxHEBRtGV3HT/AGvGC4O7EpHZ2Y2xcd9uztW4uJU24i5tqCNakrVx2DYFUlR48wDgMMpK38kjs6+rhzqTDGxK9Wo1vofnof5pLDcY6U/4cgs43ItpzqrHGf082ji6TTP2oxYHjfw3aBTUUUVoFkUUo3m+7T2/oab0o3m+7T2/oaUrPoOTtB9wzncsN2D5MntD+KdUl3Y82T2h/Bp1RRfQbzvXcQ+5d4egRRXtZ7PjWbERwF8ge5ZgMzKo6hwzE2AvpzqaWVsTS92iWhhdM8MbqVaNwNjyB/HlUTCFpIzEBaRbhfLQ3s5CE+SbE3NjemHhP3nixEcOHhZZA5EshGuVU8wHqYvyOoyG9Rw4zCQy4fC4eGVOlVT4yr5JgzkhWbT+pqt2DeSNdKqm2dsNjJjM6opICeQAAwQkZzbiWJLdgIGtqz9KelVO1wN/b+lqKwGjpQ3QkZdvE+qhwOH6SeFPTmiU9xcE/IGu4bMS+JxT/mjT9EYP8sa5JuNhek2jhh6LM/6Eb6kV1jdo3SWQ/wDZPKw9kNkHyWveJG81uAUWFNtBfiSqliGddlRDy+hLTpOUKKQhkkQFmcELGD5xAuBryNSYTGRQYeFiwjOFZDmYsF6GZ+jcBpArMtje+VVuoyiwqbdSQtsAsfxRYluvzmlNK97NzIYtndOubMvQuFLEop8lXKg63IJ1Ym17CwJquDNpwCtHO2Wkpd4QNo5ZTh8PIrYaYLO4Vgw6Qs2i24KxAkI6xp5xqou4GpojgVb5VC342AF++1aSYlSzE8VJF+VuVjw76uZ5fltPcDacSqeipfnNYGOdsNAvnw7O1TjGxsDrdeBNjYX4gmtaCK6kMxPG1z+H8PDjprftrYGHdFV2iZUlJKNl0bhe1veb9QvUUCEsQy2ufJIIvwFx2dduFUT6p2KOERs138T/AF+eH4Wrgo4sEjNVG4yM0eP8uGXA991NNiHlOaWV5CgyAs2oVe63vqDCSBSxYliTpzOW1xoNAL3152qPCQKoJtfyFYi5sW8q5PfYVIuZMxaxzG/ki1ja1rcSO7XsqOJvy4CYWLjk0W04n/QXoPjxpnRmtMcTM3kcdQP7uQbeanG0EvYnKRyP89Vu2tmtefCNDIVnjMTkKbNa+XlrfXW/dzrHASgggG6qbA8e8X524fCrzDMWNW/4bhna9xoedyzONYDHRQiohk2mkkWOvZ39vBbNKN5vu09v6Gm9KN5vu09v6GrSs+g5UNB9wzncsN2fNk9ofwadUl3Z4Se0P4NOq5RfQbzvXcQ+5d4egUWIlIsF85uHZ1k93+K0YTbywzIBfKwPlMToWPXfgB21PitGJYNlZctwCbcb3tqL3GvZS/EOwKqgfMRZWcZQo7Ba1+061msWfPJOW2Ia3Q7u0307Fuv0/HRwUgeSHSPvcb9cm217d1za5ACmm2k0k39Qu5F2kN7Zb3sBlsLC58kdZpstrC3Ds6uVq0cDghEthqTqW5k1Ng20YfhDG3dxPwN6mwSsDpHQgdt+Pf8A0lv1ThToYI6pxsf27O4cLf5cTmrp4PU6M4zFc4IQidsknlWHb5MY/uro2OUYTZ7qv/VAVHayplX3lrfGq3unsYxYPCRuPKxM3TuOoKpkQHuCxjvp9vg5MaRjgWMj+xAOlP7wi/3Vyok+JI5yVpo/hRNZwCX7mYIjYcMZ4+LEHvYNf+aN4jn2G5PHxZH/AEqrfSt7cBb7Lwgbj0Khh22s3zvWOyMP4xspYj+KAxfBTF9KhBsbqci4suMXrQlnWMEObW4WNiQeFu3lW1hmuik8cov321+dZyRhhYgEHlWgrqFtdEATa2YKz2E4rJhU7ntF7ixHPBazvIURWdmWMeQhN1W/EL/A7u2scFiBIysMwBBy3Frm+tuVxb51N4oOZY6Wtc1HNAqC4Fl0DAcuQcdRHzF6paXCZaV3x32JbnYefur3E/1BDVQGlpWlrXa3tn3Z+HDdlqocN5hvzRQOdyS1h261jFIZSysAMpsbMGueNgRwt1jWs0wjplubEqq9zC+dvctwO+tpsIh0ta2gtoR7xXt1Ea6IbOWzoe0m5SeG4w3DpXE/8mP/AHAb7DnnWKTFM0l5pGkfKPKdrkqP8G59/OssGnFrWDcO0Dn7/wDFZLg1uSRmPW1jYDq00qamsNwk0r/ivP8Aytaw0CMZ/UDayHo0DNmMG/afbPtzRSfebzE9v6GnFJt5vMT2vpVpWfQdzvVBQfcM53LzdjzZPaH8GnVJd2PNk9ofxTquUX0G8713EPuXeHoEV5JGGBDC4PKvaKbIvkUkCQbha4whGgdre4n3NxqYYfMBGmhcrGvfIwQfzWVR4iMspAJVuKsCVIYaqQRqNbUo2ljha74LQCU++vnqXMFS8ua3ib2G9d2nljXFYePMoypKQLi+nRqB8CfhSfb2MKSYgzRyL0ijDwNa8ZEhAPlKTlZ3YaMB92tVjZGH2RIfKwqNE6Zs/QyMYpE0lSVwDqT5Qa+tm7LrN64sKuHSLDvMrSuH6EYiVkjg84F1zlVdrAheV+ys2xhc4NGq1T5GsaXnRdQ3UdY8IoYhQrzKLkDRZnA+VZbo/wDjW45ZZhccNJnt8q5puwdnDDR9JBHNiVGR4ZA80zylhZo1a90K5nJXQX151ZWjwMDMCcTgY8ufLnlw6Zwf+pQcrNbUqvYbG9cLSDYr0HAi40XPNp4cRzzxgWCTSqB1DOSPkRWtUuLlzyySZnbpHZsz2DEHRSwGgOUC9udRXrVwAiNu1rYLFVBBmcW6XKwllC20JJ4KOJ//AHWawaS90ZWUkWF+BuORBt7q9hQtmfzQdA3PINbjqudb9QqGWONgf6RK+kDZjbW4F7kc6qXV8jpS2Nt2jm/spGMaMjr6H8geGpzWyj5ljPMi/wC3WvBMt8uYX6ri9ak+H/pQjObAEXQXZgRoB3jU1sRRqyZV1XgUIAYdo0FiDS1NXGCINDb5odE2175Z+GZ53d6morCBiRY+cuh/z3Hj76zrRMeHtDhoUq5uybIpNvN5ie19Kc0n3mHkJ7f0NL1n0Hc705QfcM53KTZEeSXEp6MrD4My/SmlQ7XwBj2rjosxT+ozi1tQxzjiD6VZ+JN61/2f61WwYhHFGGOBuFNiLGiocS617ceHcs6Kw8Sb1r/s/wBaPEm9a/7P9an+aw8D5e6r7M6w8/ZZ16DUfiTetf4J/rWxgt3sTPrAmJlHpKqBLg62dgAerS9dGKwncefFSxQGU2Yb+B9l1PwTn/0Lf/PJ9PrXPN68IkWPxSxoqL0gIVQFGqKToO25q87mbty4LCpJYJMc4lEjFQ3SMCh0UgMpsuqa69hrnu8GzZ1xc4nmYy57sVylSGAK2uoNsthw5VXQ1LIpjK7Q381fV7dmla1x0t6JluHIF2nhr8+kUe+Nj9KuXheYeKwDmZwR7kcn5VQN19jtJjIv6zBYz0jMQNNRGtguU3Luo42Aver34Qt1ZsRB0weQyxvmEaNmURkZWVcwADW1zHtHOiWoZJOJRpl35LtIwmjLW53vZc0NeVBDEH82dm0B0yX16xa4qTxJvWv+z/WrD5rDwPl7rOuYGmxd6+yj8ST0Rbqucv6b2+VbAqPxJvWv+z/WsJsK6qSJJCeQATjy/DXluJU7f2tI8AvX7yAX3/PsosOfuhyCyW9zBR8q2JIASG1DDmDY93aOw15NgSEQISGTgRbUcGGumv8ANq9OCb1r/s/1pWmrYWRbEgvmeC9ve1x2g62vHieHehIgCTqSeJJudOFZ1h4k3rX/AGf60eJN61/2f6003E6dos1pA7h7qE7JzLx5+yzpXt5c3Qr6Uqj46fWmPiTetf8AZ/rUGG2eZdoYGHMz5pkJBtoFYE8B1A1HPiMUsZY0G5TuHsaahtnX/PDuVi8LGE8X2xHMdExEYBPat0b/AOnxpYkoY2W7H0VVmPwAvXRPDdsMzYATRj+phX6S/MIdHt3HK39lMNh+EMYnCRyxYbEzSMoDKkdl6QaMOkchLBr63qmc2+au6rD2VLw9xtuVH2fuXjp0Lrh8g5CZhGzdy2JH91qU47CzYYkYnDzQ2/Ey5o/dIt1+NdcXEbTcZ+iwkfMQs8jsewyqAqnuVhWEe+bpcYvBYqAj8SL4xGe5ort8VFGwFG7CactsAQeN+QuORY1GICHOx4LGDIx7lW5q0bIwG2oYQcOs6RL5sTtCWt2RuLgdhYd1Xwb3RnTCYXETOfRgaFb/AJnlCKPnWbYzafn+L4Qj1XTyZ/19Fkv7rdtAbZSU2Hsp7lrjc+C5nj98ccpHT4maF1NwHiWIdWoZMrfOl0Ly4p2ZOlxUrG7Mi5yTwFyoCKALDkK6i3hBjRxDjMNPBI3Bcqzqe0GIsbdpUVHt7eiVoimCw84ZtM5RUCDmVDsPK6tO2oZZYo/qPA7yAuvw502TnuLeGXsqLh9j7SwzdNDC6Ml1bo3hlcAgEq8dzf8ACbanQVivhIxUV45Z4X5MmJiAbtBF0sOwij7P4yNs6Rsmo16aPOSTrds3Ek+8n3U0/wCVxy26eBpgg/7YI5s3UMyEkdf+ajbW0rsmyt/IUwoXRt2YiWj8jzSnGbYxe12To4EmKEnNBFkUXFrPM7EWt+EHiBRiN1MfELy4R8vXGyy271U5vgDV53d38fEJ0cOCPSpo0fSRxIo7Q9nXuCHjxps+28bHrJgAy8+hxCyOB7LIl/caa2Qc1FJQRy5ykl3HT0yXF3xiKSGdVI4hjlI7w1iK2tn4WXE/+PBNMPSRPI/WxC/A11rEb4YA/fHKw/BNC4ce5kv8K0NoeETKQsGGcrYkSTXgUgeghUyuO3KF/NXktaMylWYNEDmSVzvH7FxWHGabCzonNgokUd/RliB2kUs/5KK1+ljt7a/5roe098MW8bPYQ9GmYohLHNxGZsoLA8MtlGvF6dybw7KDZ5BCsnE5oCJL9xjzGoIZo5yfhnRepcFiysSPNcw2fs+fE64fDzTD0lXKn63IU+4mjaWzp8LricPNCvpkZk97oSB77V1Q76SykDB4DEzL6xwuHjt2GWzH9NZrvPiUP/qdnTInNonjxAHeq2f4KaY2Au/KINm2d+N1xrx+P1ia/mX/ADTXwY4XxnbXSDVcNExv+Y+QPmx+BroOP312Zh45Jl6POik5RCyuW5A3QFSTprbjS/wJbJZcJLi5fvMZIXueJQXsfexc++utbbNe6TDmU79sG5XQsTh1kRkcXVwVYHgQwsR8K41uftefYuNn2X0Rnzvmw4LrGDcXuWbQBkAvYE5kNhrXaq5/4WdzXxUK4nDaYrCnOpXzmUeUQD6QIzL2gjnXpWafRQbRkF3lwsJ9BInmt3u0iX9yivf+Sx0J/q4ZMQvp4d8re+KUj5Oaq25G28VteAyrtDopENnijw8Xkn8JJfMWDDW+nMcqskcW04TbPhcUv5g+Gf4qJEPwFCFK+2cXLpBhDHfi+JdVUf2Rlmfu8nvqsNvZiHcxvNH0QZw8kKhZVyNlPkdI7JHcG72LAWPk3uLT0+0JNOiw0P5jK8x9yCOMH3sKrW1ojhnMcrrMzXmLgLhzGWOUFLZsxLA6C5675gKrcTkljgLovHcbdl997WUsQBdmtTae1UwRtEijMFdnIzFi5YLrnUuTlOpYnzQAxYCiPESTEZSQ56R4je4EkLZJIybDPE1wRcXGvAgWgwGGeWXopcKwhFykpcoVvbRALOqnmhsByuLAMdozR4Z8OAAqRrIcqiwyBcgVR1l2RQOJJrDO2WkMAu/M3uDfI9ut9Qe7vfz10C1NqzviIFliBCSQtnVrkA6ZVUDhNnuoPKx46Vt47pRBNe4vKMhv5axlk4W4tfNlHcKm2XsZVjBlRelc9I9r2Dls9hrbyTYduW/OtptlRG1400II05hswP6taWfURtIaNGnh28b9lr8NykDSc1oSwGQp0sQe8rqCyEOI9SrBlsY7fMW4E00whnhP9OZnT1cw6QD2XFnHvLVguz4xwRfh2lv5JPvqOTBQRrmZY0VB5xsAqgAcTwFgPhXYcQlhd/0uLey2R8L2XHRA/uXm1d4MawyrF0a6XeJxIx67ZgpX9JPaKrAYNKwYt0tg7B83SW/CxzC5t130JsL06xa4kx59n4QOWFg8jCJbHmFbymHPWw76V4jZ0+HIbFiTMxsZCwZbngoZRlUX4DTU9taN3T54/iTtNt2495Gf9FLD4bTZqkwOznlcRwqsvRkSSoXyXVjooJU6swJJsNE4i4q6LvYy6SYPGI3UIxIPc0bFfjaqWmKlgYTQgNKoOUEsc6cXQ2OvAHQEqVFW2HeLGFAwwHSZgCrRYmIxsDqDdwrAEa+bVzhDozDZut8+edCoJwdrNTR7Wxsx/pYRYU9LEyWY90cQY/FhWT4zHxatBDOvMQuySW/Ksgyt3ZxUEbbUm4rhMKvaXxL/AC6NB8TSfe3evF7Ih6Wd8JOG8lAFkgkLW5LmdWA4nVdBVuoFXt/d4H2viINl4dJYszhsR0i5WULqLi9rBbvxsTkrrOCwaQxpHGMqIoVQOSqLAfCqJ4J90nhR8bi9cVizmJPnKjeUB2FjqRyAUcq6EKEIrw17RQhcZ8Im58mzcR/yGDD9AxviIY3eO3WbxkEITr+VteBq57p4o4qBZsDjXZDoYsQomKNbVSwKyAjtY3Goq4yRhgQQCCLEHUEHkeyuO72bj4vZMkmM2Q7LEwJlhUA5ANdFIIdBrpa66204CF0ltm4qUWlxKovMQRlWP98jPb3AHtpRtPc3Zkjqs5BmHms+Jk6UH8pMmYHupVuVtqLayXfH4hmUXfDkxwW6zeJVZ07Q1uu1OJdqbGj/AKTSYAX0Kkwn9XHXvoQvMRuviMPGfFZumAGkeJJJ7lmWzD+8N3iub7S2nK+koKSa51fOGV9bhb6R2BAFtbC97Nc9Ow+5McZD4HEz4dTqEjcSQm/VHIGUD2bVDtfcPxkZsRi5CyjRwkKWH5rJdl46E2F7ixqudhtPtF7GgO4j20UoldoSqpufvBNIDE0ck/R8HUoX5+S6swJOmjDq11FWcy4g+Zg5z7RiQfEyVFsmDZAAw/S4KeQaXboTI2ug7x+X3AU6j3XaLTD4rERL6BKzIO7pVZh3BqSfgFG9224G++xsF7FS8ZBVfau35cJpiMMVZhdMsiurdYLWFmGmljxGtr2qWI2/LiZY3cvHlIyJDY+XyIDoyu/IB1GoIBRhc9Nx+5yTKTi8TPKF1GZkjRDYjMFRQtxf8Vx7qU7K2HsnMEXEQyzHmuIAkzEg3XI4sbi4tqOHCp4MIp6eUSRN/Nzbuv8A+rjpnOFnJlH/AMsqgA4OXQeXIJYX19NEzrfrym1H2UnxJvj8UzJ/7fD3hhseTG5kk95A7KYSbHxC/c4tgOqWJZbe8FG+JNaON2EgHSbRxjPGPwsy4eAd6qRm7nY1bqBa2M8H6ZCuFfKPQlvLHppzObTqueHLjWWEw21cOiQoMFMiKEWRmliayiwLIAwvbqap9lYDZs1/EnhUjnhZArDvCGx/uBFK9795zspLy47OxByRNDG0re9SoUfmYW7zUbImMJc0WJ1XS4nVbO3QcNC2I2ljXCL/ANWHvAhbkq2PSyMe1wOwVT9xt1ZNrYnx/Fq4wqNfDwSO0oPbdySUBAJ5M3DQVnu7uhi9typjNrEiBdYoPNDA9a/hU8z5zdgrr0UQUBVAAAsABYADgAOQqRcWQr2iihCKKKKEIry1e0UIXOd+PA9DjC02FIgxB4gfdOeeYDzSesceYNV/Ze/EuyiuF2tgUVOCzRRpYgacFGST+2x7K7NUGNwMcyFJUWRG4q4DKe8GhCp+y8Ns/HjNgMS8J5rhpTEf7oT5I78le4/YWBwdnx2ImnJNlXEStLmPIJAoyuf7DSnbvgKwkpL4V5MM/IDy0+BIYe5qS7P3X23sok4ZcNiV7lLke02WT3ZjXUK5TbUwDJaXAyLF6T4Fglus+RdR2kCptl7Aw0i5sBjJkj9GHEdJGO5XzhO4WqqDwt7Qw+mL2VKPzIJFHzVh+6l2N8KezZ2zYnZcmfmxSLN+q6tXEK9bT2fgsMQ2OnfEMfMSdjKSfyQILMe5Ca1sdtfZxjIxOBkjhPF5cGVjAPMkLdO82qqbP8Lmz8NfxTZsqk8Sqxqx72BLGttvC1tDEaYTZUhvzcSMPfZFH7q6hWzAbrIYwcNj8WIDqoSZJEA/I7ozAf3Urx2L2NgGzYiVJpuuV2xUvwObJ7gKpc/g32ntBs0kGDwasbnKoQntITMSffVo2B4CMJDZsQ74hh+H7uP9IOY+9qEJBtbev/lXMGyNnRseeJeNVZe1SAOj7yb9lWfc7wRx4dxiMc5xWJ43clkUjhbNq7D0m9wFX7BYGOFAkSKiLwVQFA7gKnriF5avaKKEIoooo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data:image/jpeg;base64,/9j/4AAQSkZJRgABAQAAAQABAAD/2wCEAAkGBhQQERUUEhQVFRUVGRwaGRcYGBkYGRsYFxweGRgeGhwcHCceGh0nHCAcHzAgIycrLCwsFh4xNTAqNSYtLCkBCQoKDgwOGg8PGjUjHCUyLCwqLjQyLiwqKiw0LDA0LiwsMSwwNSwsNSosLCwsKSwqNCksLC8sKSwsLC0sNSwsKf/AABEIAMAAoAMBIgACEQEDEQH/xAAbAAACAgMBAAAAAAAAAAAAAAAABQMGAgQHAf/EAEEQAAIBAgMEBAsHBAIBBQAAAAECAwARBBIhBQYxQRNRYXEHFCIyUlNygZGhwRYzQmKSorEjgtHSFUM0JFRzwvD/xAAaAQACAwEBAAAAAAAAAAAAAAAABAMFBgEC/8QANhEAAQMCAwQIBQQCAwAAAAAAAQACAwQRBSExEkFR8BRSYXGBobHRExUzNJEGMkLBwuEiI/H/2gAMAwEAAhEDEQA/AOe7K2UJwxLsLNbT4863vsyvrH+VG7PmP7f0pxV/S0sT4muc3NZqsrJ45nNa7Id3BJ/syvrH+VH2ZX1j/KnFFM9Cg6vqlPmFT1vRJ/syvrH+VH2ZX1j/ACpxRR0KDq+qPmFT1vRJ/syvrH+VH2ZX1j/KnNRz4hUF3ZV7zauGjpxmW+q9CvqSbB3kPZKvsyvrH+VH2ZX1j/Km0UquLqwYdhvWdAo4Do31Qa+pGRd5BJvsyvrH+VH2ZX1j/KnFFd6FB1fVefmFT1vRJ/syvrH+VH2ZX1j/ACpxRR0KDq+qPmFT1vRJ/syvrH+VH2ZX1j/KnFFHQoOr6o+YVPW9En+zK+sf5UfZlfWP8qcUUdCg6vqj5hU9b0Sf7Mr6x/lWjtXZIgVWDMbtbX48qs1KN5vu09sfwaXqaWJkTnNbmmqStnkma1zsvBebs+ZJ7f0pxSfdnzJPb+lOKYovoN53pXEPuHc7kUUUU2kkUUUUIQzWBPVVh3f2VLGShhz5/IlUNCsjyFb2vKekjjXNYuguPKsCTpXWiL2QcXZEHe7qv1q97X2dHK2IZ+laYCPJECPKmliyEFCNSGUyG1vNvcCqLFXm7WjvWiweMbLn+C1cLu6jFlkw+FhaUNEyhlkmjlNyk7MGJSPpbKANbOpYk6VUZIijvG/nxnK3LXtHI8fhppV8x0kSwYqeI4gTkKyI5HlWkTK0cYupBksGHG/GxIqu76FfG7KVZ1S0rKuUGUySMRbjcAga8rdVQYbK4S7O4pjFYmmHb3jT8pHRRRWkWVRRRRQhFFFFCEUUUUIRSjeb7tPbH8Gm9KN5fu09sfwaUrPouTlB9wxebs+ZJ7f0pxSfdnzZPb+lOKKL6Ded67iH3L/D0RRRRTaSRXtFeG+lgWJICqOLMxsoHaTYVwkAXK61pcbBRzstrNrf8PEnXq77a8qumD3Rm2dEuKlAbpGCzwklskTaKS4ObR/OUHIQ5uDa5sGzdzfE4WQjP02Gl8YawI6QBcoU8Qti6heByA8eNhgdMdgcodH6WHKxBDgM6WN7c7n5Vmquq+ObAZea1lFR9HFybny57VQ8BsFMbiRFh+jw0UKCU9Fh2WzuQYSOm0BuC11UEhbZiDpVNsbOfDYmWGZ+kkzkmS1hIWAckdozC68riut7o7QWSKXFyEJ0jBWLHKF6FRGwJOgAk6T41pYnYabSTFILZGxCss2XUARR3aIkam4y34HUVFTT/AftWupqun6RHs3suT0VLjMM0M0kDkdJE2VrcDzVh2MLEdV7cqirUMeHtDm6FY+Rjo3FrtQiiiiva8IooooQiiiihCKUbzfdp7f0NN6Ubzfdp7f0NKVn0HJ2g+4Ysd2fNk9v6U5pNuz5snt/SnNFF9BvO9GIfcu8PQIoooptJL2rl4LthLNOcRKL5FDQKQbXJKmQ3Fr2tl/LIDz0qmztn+MzxQXt0zhCRxC8XI7coPyrr28obCxF4mEcccRtbKoDQ2eMa2JDKGjI10IqmxKci0Q8VfYVTA3md4JrPtEpiY4WtllRyp5hoyuYdoKsO7Ieulu8WyIljfEQoiTwjOHQBWIjs7IxXzgygrla48quVbb3vnxOJXGC8ZhsYI73yi9zm5FpODDqsOVdhwQBxGJQ38oRuwNrAupQge5L++quWF0dtrfmriKdkpdsbskj3JwK4lDO9miE8xw6HVQDK7dLY6F2J0P4QBbUkl7jdoJBiU6SQIJY3AzNYZoiG0vpfKzHuTspFu1KcPsJDGbNFA1jpxQtfjpxHOq54VcR46MNFArPNmkHQlbSBjHmUlTy0vmGnbUbRc2UrjYXTrend2DaKPLhAPGhaQEqy9IuXLlJYDyWUCxGl1U1zDXUEEEEgqRYhgbEEciDpXbsNtGPDYI4mSZpkCdI0hPnaa5F0ygnQLyJtXE5Z2kd5HFmkdpGHUXOYj3XA91W2GPfct/j/apMXYyzX/y/pY1i8gXjz4V6TbU8vpS+ROEjE5hrqTl14i3AdV6YxHEBRtGV3HT/AGvGC4O7EpHZ2Y2xcd9uztW4uJU24i5tqCNakrVx2DYFUlR48wDgMMpK38kjs6+rhzqTDGxK9Wo1vofnof5pLDcY6U/4cgs43ItpzqrHGf082ji6TTP2oxYHjfw3aBTUUUVoFkUUo3m+7T2/oab0o3m+7T2/oaUrPoOTtB9wzncsN2D5MntD+KdUl3Y82T2h/Bp1RRfQbzvXcQ+5d4egRRXtZ7PjWbERwF8ge5ZgMzKo6hwzE2AvpzqaWVsTS92iWhhdM8MbqVaNwNjyB/HlUTCFpIzEBaRbhfLQ3s5CE+SbE3NjemHhP3nixEcOHhZZA5EshGuVU8wHqYvyOoyG9Rw4zCQy4fC4eGVOlVT4yr5JgzkhWbT+pqt2DeSNdKqm2dsNjJjM6opICeQAAwQkZzbiWJLdgIGtqz9KelVO1wN/b+lqKwGjpQ3QkZdvE+qhwOH6SeFPTmiU9xcE/IGu4bMS+JxT/mjT9EYP8sa5JuNhek2jhh6LM/6Eb6kV1jdo3SWQ/wDZPKw9kNkHyWveJG81uAUWFNtBfiSqliGddlRDy+hLTpOUKKQhkkQFmcELGD5xAuBryNSYTGRQYeFiwjOFZDmYsF6GZ+jcBpArMtje+VVuoyiwqbdSQtsAsfxRYluvzmlNK97NzIYtndOubMvQuFLEop8lXKg63IJ1Ym17CwJquDNpwCtHO2Wkpd4QNo5ZTh8PIrYaYLO4Vgw6Qs2i24KxAkI6xp5xqou4GpojgVb5VC342AF++1aSYlSzE8VJF+VuVjw76uZ5fltPcDacSqeipfnNYGOdsNAvnw7O1TjGxsDrdeBNjYX4gmtaCK6kMxPG1z+H8PDjprftrYGHdFV2iZUlJKNl0bhe1veb9QvUUCEsQy2ufJIIvwFx2dduFUT6p2KOERs138T/AF+eH4Wrgo4sEjNVG4yM0eP8uGXA991NNiHlOaWV5CgyAs2oVe63vqDCSBSxYliTpzOW1xoNAL3152qPCQKoJtfyFYi5sW8q5PfYVIuZMxaxzG/ki1ja1rcSO7XsqOJvy4CYWLjk0W04n/QXoPjxpnRmtMcTM3kcdQP7uQbeanG0EvYnKRyP89Vu2tmtefCNDIVnjMTkKbNa+XlrfXW/dzrHASgggG6qbA8e8X524fCrzDMWNW/4bhna9xoedyzONYDHRQiohk2mkkWOvZ39vBbNKN5vu09v6Gm9KN5vu09v6GrSs+g5UNB9wzncsN2fNk9ofwadUl3Z4Se0P4NOq5RfQbzvXcQ+5d4egUWIlIsF85uHZ1k93+K0YTbywzIBfKwPlMToWPXfgB21PitGJYNlZctwCbcb3tqL3GvZS/EOwKqgfMRZWcZQo7Ba1+061msWfPJOW2Ia3Q7u0307Fuv0/HRwUgeSHSPvcb9cm217d1za5ACmm2k0k39Qu5F2kN7Zb3sBlsLC58kdZpstrC3Ds6uVq0cDghEthqTqW5k1Ng20YfhDG3dxPwN6mwSsDpHQgdt+Pf8A0lv1ThToYI6pxsf27O4cLf5cTmrp4PU6M4zFc4IQidsknlWHb5MY/uro2OUYTZ7qv/VAVHayplX3lrfGq3unsYxYPCRuPKxM3TuOoKpkQHuCxjvp9vg5MaRjgWMj+xAOlP7wi/3Vyok+JI5yVpo/hRNZwCX7mYIjYcMZ4+LEHvYNf+aN4jn2G5PHxZH/AEqrfSt7cBb7Lwgbj0Khh22s3zvWOyMP4xspYj+KAxfBTF9KhBsbqci4suMXrQlnWMEObW4WNiQeFu3lW1hmuik8cov321+dZyRhhYgEHlWgrqFtdEATa2YKz2E4rJhU7ntF7ixHPBazvIURWdmWMeQhN1W/EL/A7u2scFiBIysMwBBy3Frm+tuVxb51N4oOZY6Wtc1HNAqC4Fl0DAcuQcdRHzF6paXCZaV3x32JbnYefur3E/1BDVQGlpWlrXa3tn3Z+HDdlqocN5hvzRQOdyS1h261jFIZSysAMpsbMGueNgRwt1jWs0wjplubEqq9zC+dvctwO+tpsIh0ta2gtoR7xXt1Ea6IbOWzoe0m5SeG4w3DpXE/8mP/AHAb7DnnWKTFM0l5pGkfKPKdrkqP8G59/OssGnFrWDcO0Dn7/wDFZLg1uSRmPW1jYDq00qamsNwk0r/ivP8Aytaw0CMZ/UDayHo0DNmMG/afbPtzRSfebzE9v6GnFJt5vMT2vpVpWfQdzvVBQfcM53LzdjzZPaH8GnVJd2PNk9ofxTquUX0G8713EPuXeHoEV5JGGBDC4PKvaKbIvkUkCQbha4whGgdre4n3NxqYYfMBGmhcrGvfIwQfzWVR4iMspAJVuKsCVIYaqQRqNbUo2ljha74LQCU++vnqXMFS8ua3ib2G9d2nljXFYePMoypKQLi+nRqB8CfhSfb2MKSYgzRyL0ijDwNa8ZEhAPlKTlZ3YaMB92tVjZGH2RIfKwqNE6Zs/QyMYpE0lSVwDqT5Qa+tm7LrN64sKuHSLDvMrSuH6EYiVkjg84F1zlVdrAheV+ys2xhc4NGq1T5GsaXnRdQ3UdY8IoYhQrzKLkDRZnA+VZbo/wDjW45ZZhccNJnt8q5puwdnDDR9JBHNiVGR4ZA80zylhZo1a90K5nJXQX151ZWjwMDMCcTgY8ufLnlw6Zwf+pQcrNbUqvYbG9cLSDYr0HAi40XPNp4cRzzxgWCTSqB1DOSPkRWtUuLlzyySZnbpHZsz2DEHRSwGgOUC9udRXrVwAiNu1rYLFVBBmcW6XKwllC20JJ4KOJ//AHWawaS90ZWUkWF+BuORBt7q9hQtmfzQdA3PINbjqudb9QqGWONgf6RK+kDZjbW4F7kc6qXV8jpS2Nt2jm/spGMaMjr6H8geGpzWyj5ljPMi/wC3WvBMt8uYX6ri9ak+H/pQjObAEXQXZgRoB3jU1sRRqyZV1XgUIAYdo0FiDS1NXGCINDb5odE2175Z+GZ53d6morCBiRY+cuh/z3Hj76zrRMeHtDhoUq5uybIpNvN5ie19Kc0n3mHkJ7f0NL1n0Hc705QfcM53KTZEeSXEp6MrD4My/SmlQ7XwBj2rjosxT+ozi1tQxzjiD6VZ+JN61/2f61WwYhHFGGOBuFNiLGiocS617ceHcs6Kw8Sb1r/s/wBaPEm9a/7P9an+aw8D5e6r7M6w8/ZZ16DUfiTetf4J/rWxgt3sTPrAmJlHpKqBLg62dgAerS9dGKwncefFSxQGU2Yb+B9l1PwTn/0Lf/PJ9PrXPN68IkWPxSxoqL0gIVQFGqKToO25q87mbty4LCpJYJMc4lEjFQ3SMCh0UgMpsuqa69hrnu8GzZ1xc4nmYy57sVylSGAK2uoNsthw5VXQ1LIpjK7Q381fV7dmla1x0t6JluHIF2nhr8+kUe+Nj9KuXheYeKwDmZwR7kcn5VQN19jtJjIv6zBYz0jMQNNRGtguU3Luo42Aver34Qt1ZsRB0weQyxvmEaNmURkZWVcwADW1zHtHOiWoZJOJRpl35LtIwmjLW53vZc0NeVBDEH82dm0B0yX16xa4qTxJvWv+z/WrD5rDwPl7rOuYGmxd6+yj8ST0Rbqucv6b2+VbAqPxJvWv+z/WsJsK6qSJJCeQATjy/DXluJU7f2tI8AvX7yAX3/PsosOfuhyCyW9zBR8q2JIASG1DDmDY93aOw15NgSEQISGTgRbUcGGumv8ANq9OCb1r/s/1pWmrYWRbEgvmeC9ve1x2g62vHieHehIgCTqSeJJudOFZ1h4k3rX/AGf60eJN61/2f6003E6dos1pA7h7qE7JzLx5+yzpXt5c3Qr6Uqj46fWmPiTetf8AZ/rUGG2eZdoYGHMz5pkJBtoFYE8B1A1HPiMUsZY0G5TuHsaahtnX/PDuVi8LGE8X2xHMdExEYBPat0b/AOnxpYkoY2W7H0VVmPwAvXRPDdsMzYATRj+phX6S/MIdHt3HK39lMNh+EMYnCRyxYbEzSMoDKkdl6QaMOkchLBr63qmc2+au6rD2VLw9xtuVH2fuXjp0Lrh8g5CZhGzdy2JH91qU47CzYYkYnDzQ2/Ey5o/dIt1+NdcXEbTcZ+iwkfMQs8jsewyqAqnuVhWEe+bpcYvBYqAj8SL4xGe5ort8VFGwFG7CactsAQeN+QuORY1GICHOx4LGDIx7lW5q0bIwG2oYQcOs6RL5sTtCWt2RuLgdhYd1Xwb3RnTCYXETOfRgaFb/AJnlCKPnWbYzafn+L4Qj1XTyZ/19Fkv7rdtAbZSU2Hsp7lrjc+C5nj98ccpHT4maF1NwHiWIdWoZMrfOl0Ly4p2ZOlxUrG7Mi5yTwFyoCKALDkK6i3hBjRxDjMNPBI3Bcqzqe0GIsbdpUVHt7eiVoimCw84ZtM5RUCDmVDsPK6tO2oZZYo/qPA7yAuvw502TnuLeGXsqLh9j7SwzdNDC6Ml1bo3hlcAgEq8dzf8ACbanQVivhIxUV45Z4X5MmJiAbtBF0sOwij7P4yNs6Rsmo16aPOSTrds3Ek+8n3U0/wCVxy26eBpgg/7YI5s3UMyEkdf+ajbW0rsmyt/IUwoXRt2YiWj8jzSnGbYxe12To4EmKEnNBFkUXFrPM7EWt+EHiBRiN1MfELy4R8vXGyy271U5vgDV53d38fEJ0cOCPSpo0fSRxIo7Q9nXuCHjxps+28bHrJgAy8+hxCyOB7LIl/caa2Qc1FJQRy5ykl3HT0yXF3xiKSGdVI4hjlI7w1iK2tn4WXE/+PBNMPSRPI/WxC/A11rEb4YA/fHKw/BNC4ce5kv8K0NoeETKQsGGcrYkSTXgUgeghUyuO3KF/NXktaMylWYNEDmSVzvH7FxWHGabCzonNgokUd/RliB2kUs/5KK1+ljt7a/5roe098MW8bPYQ9GmYohLHNxGZsoLA8MtlGvF6dybw7KDZ5BCsnE5oCJL9xjzGoIZo5yfhnRepcFiysSPNcw2fs+fE64fDzTD0lXKn63IU+4mjaWzp8LricPNCvpkZk97oSB77V1Q76SykDB4DEzL6xwuHjt2GWzH9NZrvPiUP/qdnTInNonjxAHeq2f4KaY2Au/KINm2d+N1xrx+P1ia/mX/ADTXwY4XxnbXSDVcNExv+Y+QPmx+BroOP312Zh45Jl6POik5RCyuW5A3QFSTprbjS/wJbJZcJLi5fvMZIXueJQXsfexc++utbbNe6TDmU79sG5XQsTh1kRkcXVwVYHgQwsR8K41uftefYuNn2X0Rnzvmw4LrGDcXuWbQBkAvYE5kNhrXaq5/4WdzXxUK4nDaYrCnOpXzmUeUQD6QIzL2gjnXpWafRQbRkF3lwsJ9BInmt3u0iX9yivf+Sx0J/q4ZMQvp4d8re+KUj5Oaq25G28VteAyrtDopENnijw8Xkn8JJfMWDDW+nMcqskcW04TbPhcUv5g+Gf4qJEPwFCFK+2cXLpBhDHfi+JdVUf2Rlmfu8nvqsNvZiHcxvNH0QZw8kKhZVyNlPkdI7JHcG72LAWPk3uLT0+0JNOiw0P5jK8x9yCOMH3sKrW1ojhnMcrrMzXmLgLhzGWOUFLZsxLA6C5675gKrcTkljgLovHcbdl997WUsQBdmtTae1UwRtEijMFdnIzFi5YLrnUuTlOpYnzQAxYCiPESTEZSQ56R4je4EkLZJIybDPE1wRcXGvAgWgwGGeWXopcKwhFykpcoVvbRALOqnmhsByuLAMdozR4Z8OAAqRrIcqiwyBcgVR1l2RQOJJrDO2WkMAu/M3uDfI9ut9Qe7vfz10C1NqzviIFliBCSQtnVrkA6ZVUDhNnuoPKx46Vt47pRBNe4vKMhv5axlk4W4tfNlHcKm2XsZVjBlRelc9I9r2Dls9hrbyTYduW/OtptlRG1400II05hswP6taWfURtIaNGnh28b9lr8NykDSc1oSwGQp0sQe8rqCyEOI9SrBlsY7fMW4E00whnhP9OZnT1cw6QD2XFnHvLVguz4xwRfh2lv5JPvqOTBQRrmZY0VB5xsAqgAcTwFgPhXYcQlhd/0uLey2R8L2XHRA/uXm1d4MawyrF0a6XeJxIx67ZgpX9JPaKrAYNKwYt0tg7B83SW/CxzC5t130JsL06xa4kx59n4QOWFg8jCJbHmFbymHPWw76V4jZ0+HIbFiTMxsZCwZbngoZRlUX4DTU9taN3T54/iTtNt2495Gf9FLD4bTZqkwOznlcRwqsvRkSSoXyXVjooJU6swJJsNE4i4q6LvYy6SYPGI3UIxIPc0bFfjaqWmKlgYTQgNKoOUEsc6cXQ2OvAHQEqVFW2HeLGFAwwHSZgCrRYmIxsDqDdwrAEa+bVzhDozDZut8+edCoJwdrNTR7Wxsx/pYRYU9LEyWY90cQY/FhWT4zHxatBDOvMQuySW/Ksgyt3ZxUEbbUm4rhMKvaXxL/AC6NB8TSfe3evF7Ih6Wd8JOG8lAFkgkLW5LmdWA4nVdBVuoFXt/d4H2viINl4dJYszhsR0i5WULqLi9rBbvxsTkrrOCwaQxpHGMqIoVQOSqLAfCqJ4J90nhR8bi9cVizmJPnKjeUB2FjqRyAUcq6EKEIrw17RQhcZ8Im58mzcR/yGDD9AxviIY3eO3WbxkEITr+VteBq57p4o4qBZsDjXZDoYsQomKNbVSwKyAjtY3Goq4yRhgQQCCLEHUEHkeyuO72bj4vZMkmM2Q7LEwJlhUA5ANdFIIdBrpa66204CF0ltm4qUWlxKovMQRlWP98jPb3AHtpRtPc3Zkjqs5BmHms+Jk6UH8pMmYHupVuVtqLayXfH4hmUXfDkxwW6zeJVZ07Q1uu1OJdqbGj/AKTSYAX0Kkwn9XHXvoQvMRuviMPGfFZumAGkeJJJ7lmWzD+8N3iub7S2nK+koKSa51fOGV9bhb6R2BAFtbC97Nc9Ow+5McZD4HEz4dTqEjcSQm/VHIGUD2bVDtfcPxkZsRi5CyjRwkKWH5rJdl46E2F7ixqudhtPtF7GgO4j20UoldoSqpufvBNIDE0ck/R8HUoX5+S6swJOmjDq11FWcy4g+Zg5z7RiQfEyVFsmDZAAw/S4KeQaXboTI2ug7x+X3AU6j3XaLTD4rERL6BKzIO7pVZh3BqSfgFG9224G++xsF7FS8ZBVfau35cJpiMMVZhdMsiurdYLWFmGmljxGtr2qWI2/LiZY3cvHlIyJDY+XyIDoyu/IB1GoIBRhc9Nx+5yTKTi8TPKF1GZkjRDYjMFRQtxf8Vx7qU7K2HsnMEXEQyzHmuIAkzEg3XI4sbi4tqOHCp4MIp6eUSRN/Nzbuv8A+rjpnOFnJlH/AMsqgA4OXQeXIJYX19NEzrfrym1H2UnxJvj8UzJ/7fD3hhseTG5kk95A7KYSbHxC/c4tgOqWJZbe8FG+JNaON2EgHSbRxjPGPwsy4eAd6qRm7nY1bqBa2M8H6ZCuFfKPQlvLHppzObTqueHLjWWEw21cOiQoMFMiKEWRmliayiwLIAwvbqap9lYDZs1/EnhUjnhZArDvCGx/uBFK9795zspLy47OxByRNDG0re9SoUfmYW7zUbImMJc0WJ1XS4nVbO3QcNC2I2ljXCL/ANWHvAhbkq2PSyMe1wOwVT9xt1ZNrYnx/Fq4wqNfDwSO0oPbdySUBAJ5M3DQVnu7uhi9typjNrEiBdYoPNDA9a/hU8z5zdgrr0UQUBVAAAsABYADgAOQqRcWQr2iihCKKKKEIry1e0UIXOd+PA9DjC02FIgxB4gfdOeeYDzSesceYNV/Ze/EuyiuF2tgUVOCzRRpYgacFGST+2x7K7NUGNwMcyFJUWRG4q4DKe8GhCp+y8Ns/HjNgMS8J5rhpTEf7oT5I78le4/YWBwdnx2ImnJNlXEStLmPIJAoyuf7DSnbvgKwkpL4V5MM/IDy0+BIYe5qS7P3X23sok4ZcNiV7lLke02WT3ZjXUK5TbUwDJaXAyLF6T4Fglus+RdR2kCptl7Aw0i5sBjJkj9GHEdJGO5XzhO4WqqDwt7Qw+mL2VKPzIJFHzVh+6l2N8KezZ2zYnZcmfmxSLN+q6tXEK9bT2fgsMQ2OnfEMfMSdjKSfyQILMe5Ca1sdtfZxjIxOBkjhPF5cGVjAPMkLdO82qqbP8Lmz8NfxTZsqk8Sqxqx72BLGttvC1tDEaYTZUhvzcSMPfZFH7q6hWzAbrIYwcNj8WIDqoSZJEA/I7ozAf3Urx2L2NgGzYiVJpuuV2xUvwObJ7gKpc/g32ntBs0kGDwasbnKoQntITMSffVo2B4CMJDZsQ74hh+H7uP9IOY+9qEJBtbev/lXMGyNnRseeJeNVZe1SAOj7yb9lWfc7wRx4dxiMc5xWJ43clkUjhbNq7D0m9wFX7BYGOFAkSKiLwVQFA7gKnriF5avaKKEIoooo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4" name="Picture 6" descr="http://www.um.siemianowice.pl/images/her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148216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useł\AppData\Local\Microsoft\Windows\Temporary Internet Files\Content.IE5\CGQWJG1X\MP9003901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609088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76456" cy="1470025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</a:rPr>
              <a:t>Nasza cywilizacja produkuje coraz więcej odpadów,  a wyrzucanie śmieci w niedozwolonych miejscach odbija się negatywnie na środowisku naturalnym, w którym żyje każdy z nas!</a:t>
            </a:r>
            <a:endParaRPr lang="pl-PL" sz="3200" dirty="0"/>
          </a:p>
        </p:txBody>
      </p:sp>
      <p:pic>
        <p:nvPicPr>
          <p:cNvPr id="1026" name="Picture 2" descr="C:\Users\Suseł\AppData\Local\Microsoft\Windows\Temporary Internet Files\Content.IE5\0DN7KZHE\MP900390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4320480" cy="3081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4" y="487165"/>
            <a:ext cx="6930036" cy="553412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pole tekstowe 3"/>
          <p:cNvSpPr txBox="1"/>
          <p:nvPr/>
        </p:nvSpPr>
        <p:spPr>
          <a:xfrm>
            <a:off x="611560" y="476672"/>
            <a:ext cx="59046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NA TO SPOSÓB – SEGREGACJA!</a:t>
            </a:r>
          </a:p>
          <a:p>
            <a:pPr algn="ctr"/>
            <a:endParaRPr lang="pl-PL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Czyli</a:t>
            </a: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SELEKTYWNA ZBIÓRKA ODPADÓW, </a:t>
            </a:r>
            <a:r>
              <a:rPr lang="pl-PL" sz="3200" dirty="0" smtClean="0">
                <a:solidFill>
                  <a:schemeClr val="bg1"/>
                </a:solidFill>
              </a:rPr>
              <a:t>umożliwiająca ograniczenie ilości śmieci jakie trafiają na składowiska oraz umożliwia odzyskiwanie surowców wtórnych</a:t>
            </a:r>
            <a:r>
              <a:rPr lang="pl-PL" sz="3600" dirty="0" smtClean="0">
                <a:solidFill>
                  <a:schemeClr val="bg1"/>
                </a:solidFill>
              </a:rPr>
              <a:t>.  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6672"/>
            <a:ext cx="1682007" cy="55446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76672"/>
            <a:ext cx="9144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FRAKCJE SELEKTYWNEJ ZBIÓRKI ODPADÓW </a:t>
            </a:r>
            <a:endParaRPr lang="pl-P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148828" cy="3942981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FRAKCJE ODPADÓW  </a:t>
            </a:r>
            <a:endParaRPr lang="pl-P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5148064" cy="5589239"/>
          </a:xfrm>
        </p:spPr>
        <p:txBody>
          <a:bodyPr>
            <a:noAutofit/>
          </a:bodyPr>
          <a:lstStyle/>
          <a:p>
            <a:r>
              <a:rPr lang="pl-PL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PRZETERMINOWANE LEKI I  CHEMIKALIA</a:t>
            </a:r>
          </a:p>
          <a:p>
            <a:r>
              <a:rPr lang="pl-PL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ZUŻYTE BATERIE I AKUMULATORY </a:t>
            </a:r>
          </a:p>
          <a:p>
            <a:r>
              <a:rPr lang="pl-PL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ZUŻYTY SPRZĘT ELEKTRONICZNY I ELEKTRYCZNY</a:t>
            </a:r>
          </a:p>
          <a:p>
            <a:r>
              <a:rPr lang="pl-PL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WIELKOGABARYTOWE</a:t>
            </a:r>
          </a:p>
          <a:p>
            <a:r>
              <a:rPr lang="pl-PL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BUDOWLANE</a:t>
            </a:r>
          </a:p>
          <a:p>
            <a:r>
              <a:rPr lang="pl-PL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ZUŻYTE OPONY    itd.</a:t>
            </a:r>
          </a:p>
        </p:txBody>
      </p:sp>
      <p:pic>
        <p:nvPicPr>
          <p:cNvPr id="4" name="Picture 2" descr="C:\Users\basienka\AppData\Local\Microsoft\Windows\Temporary Internet Files\Content.IE5\XE8P8FOD\MC9002130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487729" cy="18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asienka\AppData\Local\Microsoft\Windows\Temporary Internet Files\Content.IE5\7K5UW5SZ\MC9003112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1307592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basienka\AppData\Local\Microsoft\Windows\Temporary Internet Files\Content.IE5\LKJUITBF\MC9002809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138127" cy="229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basienka\AppData\Local\Microsoft\Windows\Temporary Internet Files\Content.IE5\XE8P8FOD\MC9003915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1831543" cy="17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3312368" cy="2664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3430199" cy="2664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7045512" cy="14035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2880320" cy="8640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  TUTAJ </a:t>
            </a:r>
            <a:br>
              <a:rPr lang="pl-PL" sz="3200" b="1" dirty="0" smtClean="0"/>
            </a:br>
            <a:r>
              <a:rPr lang="pl-PL" sz="3200" b="1" dirty="0" smtClean="0"/>
              <a:t>WYRZUCAMY: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2996952"/>
            <a:ext cx="4434136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b="1" dirty="0" smtClean="0"/>
          </a:p>
          <a:p>
            <a:r>
              <a:rPr lang="pl-PL" b="1" dirty="0" smtClean="0"/>
              <a:t>SZKLANE</a:t>
            </a:r>
            <a:r>
              <a:rPr lang="pl-PL" dirty="0" smtClean="0"/>
              <a:t> </a:t>
            </a:r>
            <a:r>
              <a:rPr lang="pl-PL" b="1" dirty="0" smtClean="0"/>
              <a:t>BUTELKI</a:t>
            </a:r>
            <a:r>
              <a:rPr lang="pl-PL" dirty="0" smtClean="0"/>
              <a:t> (</a:t>
            </a:r>
            <a:r>
              <a:rPr lang="pl-PL" dirty="0" smtClean="0"/>
              <a:t>przeźroczyste </a:t>
            </a:r>
            <a:r>
              <a:rPr lang="pl-PL" dirty="0" smtClean="0"/>
              <a:t>i kolorowe)</a:t>
            </a:r>
          </a:p>
          <a:p>
            <a:r>
              <a:rPr lang="pl-PL" b="1" dirty="0" smtClean="0"/>
              <a:t>SŁOIKI</a:t>
            </a:r>
            <a:r>
              <a:rPr lang="pl-PL" dirty="0" smtClean="0"/>
              <a:t> (bez zakrętek)</a:t>
            </a:r>
          </a:p>
          <a:p>
            <a:r>
              <a:rPr lang="pl-PL" b="1" dirty="0" smtClean="0"/>
              <a:t>SZKLANE OPAKOWANIA</a:t>
            </a:r>
            <a:r>
              <a:rPr lang="pl-PL" dirty="0" smtClean="0"/>
              <a:t> PO KOSMETYKACH</a:t>
            </a:r>
          </a:p>
          <a:p>
            <a:r>
              <a:rPr lang="pl-PL" b="1" dirty="0" smtClean="0"/>
              <a:t>SZKLANE</a:t>
            </a:r>
            <a:r>
              <a:rPr lang="pl-PL" dirty="0" smtClean="0"/>
              <a:t> </a:t>
            </a:r>
            <a:r>
              <a:rPr lang="pl-PL" b="1" dirty="0" smtClean="0"/>
              <a:t>POJEMNIKI</a:t>
            </a:r>
            <a:r>
              <a:rPr lang="pl-PL" dirty="0" smtClean="0"/>
              <a:t> PO ŻYWNOŚCI I NAPOJACH</a:t>
            </a:r>
          </a:p>
          <a:p>
            <a:r>
              <a:rPr lang="pl-PL" b="1" dirty="0" smtClean="0"/>
              <a:t>PRZEDMIOTY SZKLANE </a:t>
            </a:r>
            <a:r>
              <a:rPr lang="pl-PL" dirty="0" smtClean="0"/>
              <a:t>OZNACZONE JAKO</a:t>
            </a:r>
          </a:p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 70 </a:t>
            </a:r>
            <a:r>
              <a:rPr lang="pl-PL" dirty="0" smtClean="0"/>
              <a:t>(szkło bezbarwne)</a:t>
            </a:r>
            <a:endParaRPr lang="pl-PL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    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 71 </a:t>
            </a:r>
            <a:r>
              <a:rPr lang="pl-PL" dirty="0" smtClean="0"/>
              <a:t>(szkło zielone)</a:t>
            </a:r>
            <a:endParaRPr lang="pl-PL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    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 72 </a:t>
            </a:r>
            <a:r>
              <a:rPr lang="pl-PL" dirty="0" smtClean="0"/>
              <a:t>(szkło brązowe)                       itp.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2996952"/>
            <a:ext cx="4644008" cy="3429000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</a:pPr>
            <a:endParaRPr lang="pl-PL" b="1" dirty="0" smtClean="0"/>
          </a:p>
          <a:p>
            <a:pPr>
              <a:buClr>
                <a:srgbClr val="FF0000"/>
              </a:buClr>
            </a:pPr>
            <a:r>
              <a:rPr lang="pl-PL" b="1" dirty="0" smtClean="0"/>
              <a:t>SZKŁA KRYSZTAŁOWEGO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PORCELANY, FAJANSU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SZKŁA OKULAROWEGO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SZKŁA ŻAROODPORNEGO 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SZKŁA </a:t>
            </a:r>
            <a:r>
              <a:rPr lang="pl-PL" b="1" dirty="0" smtClean="0"/>
              <a:t>ZBROJONEGO </a:t>
            </a:r>
            <a:endParaRPr lang="pl-PL" b="1" dirty="0" smtClean="0"/>
          </a:p>
          <a:p>
            <a:pPr>
              <a:buClr>
                <a:srgbClr val="FF0000"/>
              </a:buClr>
            </a:pPr>
            <a:r>
              <a:rPr lang="pl-PL" b="1" dirty="0" smtClean="0"/>
              <a:t>SZKŁA STOŁOWEGO 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SZYBY, LUSTRA, ŻARÓWKI, LAMPY KINESKOPOWE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EKRANY KOMPUTERÓW I TELEWIZORÓW, MONITORÓW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ZNICZY Z WOSKIEM</a:t>
            </a:r>
          </a:p>
          <a:p>
            <a:pPr>
              <a:buClr>
                <a:srgbClr val="FF0000"/>
              </a:buClr>
            </a:pPr>
            <a:r>
              <a:rPr lang="pl-PL" b="1" dirty="0" smtClean="0"/>
              <a:t>SZKŁA NIEPRZEZROCZYSTEGO              </a:t>
            </a:r>
            <a:r>
              <a:rPr lang="pl-PL" dirty="0" smtClean="0"/>
              <a:t> itp</a:t>
            </a:r>
            <a:r>
              <a:rPr lang="pl-PL" b="1" dirty="0" smtClean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13965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1306107" cy="151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076056" y="18864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TUTAJ 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WYRZUCAMY: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600401" cy="25390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576601" cy="2592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7416824" cy="13369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736</TotalTime>
  <Words>740</Words>
  <Application>Microsoft Office PowerPoint</Application>
  <PresentationFormat>Pokaz na ekranie (4:3)</PresentationFormat>
  <Paragraphs>162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Energetyczny</vt:lpstr>
      <vt:lpstr>NOWY SYSTEM GOSPODAROWANIA ODPADAMI W NASZYM MIEŚCIE</vt:lpstr>
      <vt:lpstr>ODPADY</vt:lpstr>
      <vt:lpstr>Nasza cywilizacja produkuje coraz więcej odpadów,  a wyrzucanie śmieci w niedozwolonych miejscach odbija się negatywnie na środowisku naturalnym, w którym żyje każdy z nas!</vt:lpstr>
      <vt:lpstr>Slajd 4</vt:lpstr>
      <vt:lpstr>Slajd 5</vt:lpstr>
      <vt:lpstr>Slajd 6</vt:lpstr>
      <vt:lpstr>Slajd 7</vt:lpstr>
      <vt:lpstr>  TUTAJ  WYRZUCAMY:</vt:lpstr>
      <vt:lpstr>Slajd 9</vt:lpstr>
      <vt:lpstr>  TUTAJ  WYRZUCAMY:</vt:lpstr>
      <vt:lpstr>Slajd 11</vt:lpstr>
      <vt:lpstr>  TUTAJ  WYRZUCAMY:</vt:lpstr>
      <vt:lpstr>Slajd 13</vt:lpstr>
      <vt:lpstr>  TUTAJ  WYRZUCAMY:</vt:lpstr>
      <vt:lpstr>Gdzie są miejsca w których można się ich pozbyć?</vt:lpstr>
      <vt:lpstr>Slajd 16</vt:lpstr>
      <vt:lpstr>CO ZROBIĆ Z POZOSTAŁĄ  RESZTĄ ŚMIECI?</vt:lpstr>
      <vt:lpstr>Recykling - co to jest?</vt:lpstr>
      <vt:lpstr>Znaki na opakowaniach </vt:lpstr>
      <vt:lpstr>Znaki na opakowaniach </vt:lpstr>
      <vt:lpstr>JAK OGRANICZYĆ ILOŚĆ ODPADÓW – KILKA PROSTYCH ZASAD…</vt:lpstr>
      <vt:lpstr>SEGREGUJ Z NAMI - WALCZ  Z ODPADAMI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Suseł</dc:creator>
  <cp:lastModifiedBy>Suseł</cp:lastModifiedBy>
  <cp:revision>74</cp:revision>
  <dcterms:created xsi:type="dcterms:W3CDTF">2013-09-07T12:11:33Z</dcterms:created>
  <dcterms:modified xsi:type="dcterms:W3CDTF">2013-09-10T15:33:42Z</dcterms:modified>
</cp:coreProperties>
</file>